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handoutMasterIdLst>
    <p:handoutMasterId r:id="rId27"/>
  </p:handoutMasterIdLst>
  <p:sldIdLst>
    <p:sldId id="314" r:id="rId5"/>
    <p:sldId id="535" r:id="rId6"/>
    <p:sldId id="536" r:id="rId7"/>
    <p:sldId id="537" r:id="rId8"/>
    <p:sldId id="551" r:id="rId9"/>
    <p:sldId id="552" r:id="rId10"/>
    <p:sldId id="553" r:id="rId11"/>
    <p:sldId id="554" r:id="rId12"/>
    <p:sldId id="538" r:id="rId13"/>
    <p:sldId id="539" r:id="rId14"/>
    <p:sldId id="540" r:id="rId15"/>
    <p:sldId id="541" r:id="rId16"/>
    <p:sldId id="543" r:id="rId17"/>
    <p:sldId id="544" r:id="rId18"/>
    <p:sldId id="545" r:id="rId19"/>
    <p:sldId id="546" r:id="rId20"/>
    <p:sldId id="542" r:id="rId21"/>
    <p:sldId id="555" r:id="rId22"/>
    <p:sldId id="547" r:id="rId23"/>
    <p:sldId id="548" r:id="rId24"/>
    <p:sldId id="549" r:id="rId25"/>
  </p:sldIdLst>
  <p:sldSz cx="12192000" cy="6858000"/>
  <p:notesSz cx="9144000" cy="6858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itelleht" id="{DCD89EE7-3360-4836-9676-752979D3C6D1}">
          <p14:sldIdLst>
            <p14:sldId id="314"/>
            <p14:sldId id="535"/>
            <p14:sldId id="536"/>
            <p14:sldId id="537"/>
            <p14:sldId id="551"/>
            <p14:sldId id="552"/>
            <p14:sldId id="553"/>
            <p14:sldId id="554"/>
            <p14:sldId id="538"/>
            <p14:sldId id="539"/>
            <p14:sldId id="540"/>
            <p14:sldId id="541"/>
            <p14:sldId id="543"/>
            <p14:sldId id="544"/>
            <p14:sldId id="545"/>
            <p14:sldId id="546"/>
            <p14:sldId id="542"/>
            <p14:sldId id="555"/>
            <p14:sldId id="547"/>
            <p14:sldId id="548"/>
            <p14:sldId id="549"/>
          </p14:sldIdLst>
        </p14:section>
        <p14:section name="Sisuleht" id="{6601D4D5-FDDF-43FE-912D-C9F2ABE8EEB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D56"/>
    <a:srgbClr val="0A5A32"/>
    <a:srgbClr val="A2A138"/>
    <a:srgbClr val="2D2D2D"/>
    <a:srgbClr val="D4D4D4"/>
    <a:srgbClr val="A0FAC8"/>
    <a:srgbClr val="C4F8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20" autoAdjust="0"/>
    <p:restoredTop sz="90049" autoAdjust="0"/>
  </p:normalViewPr>
  <p:slideViewPr>
    <p:cSldViewPr snapToGrid="0">
      <p:cViewPr varScale="1">
        <p:scale>
          <a:sx n="118" d="100"/>
          <a:sy n="118" d="100"/>
        </p:scale>
        <p:origin x="150" y="102"/>
      </p:cViewPr>
      <p:guideLst/>
    </p:cSldViewPr>
  </p:slideViewPr>
  <p:notesTextViewPr>
    <p:cViewPr>
      <p:scale>
        <a:sx n="3" d="2"/>
        <a:sy n="3" d="2"/>
      </p:scale>
      <p:origin x="0" y="0"/>
    </p:cViewPr>
  </p:notesTextViewPr>
  <p:sorterViewPr>
    <p:cViewPr>
      <p:scale>
        <a:sx n="100" d="100"/>
        <a:sy n="100" d="100"/>
      </p:scale>
      <p:origin x="0" y="-13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9FCAAD20-5581-4C4C-9AAD-114AFA4485E7}" type="datetimeFigureOut">
              <a:rPr lang="et-EE" smtClean="0"/>
              <a:t>11.04.2022</a:t>
            </a:fld>
            <a:endParaRPr lang="et-EE"/>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t-EE"/>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A1BFB0D-7B75-4C65-AFDC-F54E307F6E23}" type="slidenum">
              <a:rPr lang="et-EE" smtClean="0"/>
              <a:t>‹#›</a:t>
            </a:fld>
            <a:endParaRPr lang="et-EE"/>
          </a:p>
        </p:txBody>
      </p:sp>
    </p:spTree>
    <p:extLst>
      <p:ext uri="{BB962C8B-B14F-4D97-AF65-F5344CB8AC3E}">
        <p14:creationId xmlns:p14="http://schemas.microsoft.com/office/powerpoint/2010/main" val="2897135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46706E44-C39B-4DEB-9D03-8CE60FCAB81F}" type="datetimeFigureOut">
              <a:rPr lang="et-EE" smtClean="0"/>
              <a:t>11.04.2022</a:t>
            </a:fld>
            <a:endParaRPr lang="et-EE"/>
          </a:p>
        </p:txBody>
      </p:sp>
      <p:sp>
        <p:nvSpPr>
          <p:cNvPr id="4" name="Slaidi pildi kohatäide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6" name="Jaluse kohatäide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2C13DAC-DCC1-4235-AB4B-9516A19E62EC}" type="slidenum">
              <a:rPr lang="et-EE" smtClean="0"/>
              <a:t>‹#›</a:t>
            </a:fld>
            <a:endParaRPr lang="et-EE"/>
          </a:p>
        </p:txBody>
      </p:sp>
    </p:spTree>
    <p:extLst>
      <p:ext uri="{BB962C8B-B14F-4D97-AF65-F5344CB8AC3E}">
        <p14:creationId xmlns:p14="http://schemas.microsoft.com/office/powerpoint/2010/main" val="112135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62C13DAC-DCC1-4235-AB4B-9516A19E62EC}" type="slidenum">
              <a:rPr lang="et-EE" smtClean="0"/>
              <a:t>1</a:t>
            </a:fld>
            <a:endParaRPr lang="et-EE"/>
          </a:p>
        </p:txBody>
      </p:sp>
    </p:spTree>
    <p:extLst>
      <p:ext uri="{BB962C8B-B14F-4D97-AF65-F5344CB8AC3E}">
        <p14:creationId xmlns:p14="http://schemas.microsoft.com/office/powerpoint/2010/main" val="126957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Kuidas</a:t>
            </a:r>
            <a:r>
              <a:rPr lang="et-EE" baseline="0" dirty="0" smtClean="0"/>
              <a:t> hoiame kvaliteeti</a:t>
            </a:r>
            <a:endParaRPr lang="et-EE" dirty="0"/>
          </a:p>
        </p:txBody>
      </p:sp>
      <p:sp>
        <p:nvSpPr>
          <p:cNvPr id="4" name="Slide Number Placeholder 3"/>
          <p:cNvSpPr>
            <a:spLocks noGrp="1"/>
          </p:cNvSpPr>
          <p:nvPr>
            <p:ph type="sldNum" sz="quarter" idx="10"/>
          </p:nvPr>
        </p:nvSpPr>
        <p:spPr/>
        <p:txBody>
          <a:bodyPr/>
          <a:lstStyle/>
          <a:p>
            <a:fld id="{62C13DAC-DCC1-4235-AB4B-9516A19E62EC}" type="slidenum">
              <a:rPr lang="et-EE" smtClean="0"/>
              <a:t>2</a:t>
            </a:fld>
            <a:endParaRPr lang="et-EE"/>
          </a:p>
        </p:txBody>
      </p:sp>
    </p:spTree>
    <p:extLst>
      <p:ext uri="{BB962C8B-B14F-4D97-AF65-F5344CB8AC3E}">
        <p14:creationId xmlns:p14="http://schemas.microsoft.com/office/powerpoint/2010/main" val="3443207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62C13DAC-DCC1-4235-AB4B-9516A19E62EC}" type="slidenum">
              <a:rPr lang="et-EE" smtClean="0"/>
              <a:t>5</a:t>
            </a:fld>
            <a:endParaRPr lang="et-EE"/>
          </a:p>
        </p:txBody>
      </p:sp>
    </p:spTree>
    <p:extLst>
      <p:ext uri="{BB962C8B-B14F-4D97-AF65-F5344CB8AC3E}">
        <p14:creationId xmlns:p14="http://schemas.microsoft.com/office/powerpoint/2010/main" val="185644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62C13DAC-DCC1-4235-AB4B-9516A19E62EC}" type="slidenum">
              <a:rPr lang="et-EE" smtClean="0"/>
              <a:t>21</a:t>
            </a:fld>
            <a:endParaRPr lang="et-EE"/>
          </a:p>
        </p:txBody>
      </p:sp>
    </p:spTree>
    <p:extLst>
      <p:ext uri="{BB962C8B-B14F-4D97-AF65-F5344CB8AC3E}">
        <p14:creationId xmlns:p14="http://schemas.microsoft.com/office/powerpoint/2010/main" val="201246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p:cNvSpPr>
            <a:spLocks noGrp="1"/>
          </p:cNvSpPr>
          <p:nvPr>
            <p:ph type="ctrTitle"/>
          </p:nvPr>
        </p:nvSpPr>
        <p:spPr>
          <a:xfrm>
            <a:off x="1524000" y="1122363"/>
            <a:ext cx="9144000" cy="2387600"/>
          </a:xfrm>
        </p:spPr>
        <p:txBody>
          <a:bodyPr anchor="b"/>
          <a:lstStyle>
            <a:lvl1pPr algn="ctr">
              <a:defRPr sz="6000"/>
            </a:lvl1pPr>
          </a:lstStyle>
          <a:p>
            <a:r>
              <a:rPr lang="et-EE" smtClean="0"/>
              <a:t>Muutke pealkirja laadi</a:t>
            </a:r>
            <a:endParaRPr lang="et-EE"/>
          </a:p>
        </p:txBody>
      </p:sp>
      <p:sp>
        <p:nvSpPr>
          <p:cNvPr id="3" name="Alapealkiri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smtClean="0"/>
              <a:t>Klõpsake juhtslaidi alapealkirja laadi redigeerimiseks</a:t>
            </a:r>
            <a:endParaRPr lang="et-EE"/>
          </a:p>
        </p:txBody>
      </p:sp>
      <p:sp>
        <p:nvSpPr>
          <p:cNvPr id="4" name="Kuupäeva kohatäide 3"/>
          <p:cNvSpPr>
            <a:spLocks noGrp="1"/>
          </p:cNvSpPr>
          <p:nvPr>
            <p:ph type="dt" sz="half" idx="10"/>
          </p:nvPr>
        </p:nvSpPr>
        <p:spPr/>
        <p:txBody>
          <a:bodyPr/>
          <a:lstStyle/>
          <a:p>
            <a:fld id="{F7DCF61B-6FF3-4714-9971-E1A8196898B1}" type="datetime1">
              <a:rPr lang="et-EE" smtClean="0"/>
              <a:t>11.04.2022</a:t>
            </a:fld>
            <a:endParaRPr lang="et-EE" dirty="0"/>
          </a:p>
        </p:txBody>
      </p:sp>
      <p:sp>
        <p:nvSpPr>
          <p:cNvPr id="5" name="Jaluse kohatäide 4"/>
          <p:cNvSpPr>
            <a:spLocks noGrp="1"/>
          </p:cNvSpPr>
          <p:nvPr>
            <p:ph type="ftr" sz="quarter" idx="11"/>
          </p:nvPr>
        </p:nvSpPr>
        <p:spPr/>
        <p:txBody>
          <a:bodyPr/>
          <a:lstStyle/>
          <a:p>
            <a:endParaRPr lang="et-EE" dirty="0"/>
          </a:p>
        </p:txBody>
      </p:sp>
      <p:sp>
        <p:nvSpPr>
          <p:cNvPr id="6" name="Slaidinumbri kohatäide 5"/>
          <p:cNvSpPr>
            <a:spLocks noGrp="1"/>
          </p:cNvSpPr>
          <p:nvPr>
            <p:ph type="sldNum" sz="quarter" idx="12"/>
          </p:nvPr>
        </p:nvSpPr>
        <p:spPr/>
        <p:txBody>
          <a:bodyPr/>
          <a:lstStyle/>
          <a:p>
            <a:fld id="{C58EDE76-FFFC-4CCA-8E4C-7B05FD151850}" type="slidenum">
              <a:rPr lang="et-EE" smtClean="0"/>
              <a:t>‹#›</a:t>
            </a:fld>
            <a:endParaRPr lang="et-EE" dirty="0"/>
          </a:p>
        </p:txBody>
      </p:sp>
    </p:spTree>
    <p:extLst>
      <p:ext uri="{BB962C8B-B14F-4D97-AF65-F5344CB8AC3E}">
        <p14:creationId xmlns:p14="http://schemas.microsoft.com/office/powerpoint/2010/main" val="17864422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pealkirja laadi</a:t>
            </a:r>
            <a:endParaRPr lang="et-EE"/>
          </a:p>
        </p:txBody>
      </p:sp>
      <p:sp>
        <p:nvSpPr>
          <p:cNvPr id="3" name="Vertikaalteksti kohatäide 2"/>
          <p:cNvSpPr>
            <a:spLocks noGrp="1"/>
          </p:cNvSpPr>
          <p:nvPr>
            <p:ph type="body" orient="vert" idx="1"/>
          </p:nvPr>
        </p:nvSpPr>
        <p:spPr/>
        <p:txBody>
          <a:bodyPr vert="eaVert"/>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10"/>
          </p:nvPr>
        </p:nvSpPr>
        <p:spPr/>
        <p:txBody>
          <a:bodyPr/>
          <a:lstStyle/>
          <a:p>
            <a:fld id="{8D35AFEA-6B26-46B9-9DFB-7093716A5FF7}" type="datetime1">
              <a:rPr lang="et-EE" smtClean="0"/>
              <a:t>11.04.2022</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C58EDE76-FFFC-4CCA-8E4C-7B05FD151850}" type="slidenum">
              <a:rPr lang="et-EE" smtClean="0"/>
              <a:t>‹#›</a:t>
            </a:fld>
            <a:endParaRPr lang="et-EE"/>
          </a:p>
        </p:txBody>
      </p:sp>
    </p:spTree>
    <p:extLst>
      <p:ext uri="{BB962C8B-B14F-4D97-AF65-F5344CB8AC3E}">
        <p14:creationId xmlns:p14="http://schemas.microsoft.com/office/powerpoint/2010/main" val="202814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8724900" y="365125"/>
            <a:ext cx="2628900" cy="5811838"/>
          </a:xfrm>
        </p:spPr>
        <p:txBody>
          <a:bodyPr vert="eaVert"/>
          <a:lstStyle/>
          <a:p>
            <a:r>
              <a:rPr lang="et-EE" smtClean="0"/>
              <a:t>Muutke pealkirja laadi</a:t>
            </a:r>
            <a:endParaRPr lang="et-EE"/>
          </a:p>
        </p:txBody>
      </p:sp>
      <p:sp>
        <p:nvSpPr>
          <p:cNvPr id="3" name="Vertikaalteksti kohatäide 2"/>
          <p:cNvSpPr>
            <a:spLocks noGrp="1"/>
          </p:cNvSpPr>
          <p:nvPr>
            <p:ph type="body" orient="vert" idx="1"/>
          </p:nvPr>
        </p:nvSpPr>
        <p:spPr>
          <a:xfrm>
            <a:off x="838200" y="365125"/>
            <a:ext cx="7734300" cy="5811838"/>
          </a:xfrm>
        </p:spPr>
        <p:txBody>
          <a:bodyPr vert="eaVert"/>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10"/>
          </p:nvPr>
        </p:nvSpPr>
        <p:spPr/>
        <p:txBody>
          <a:bodyPr/>
          <a:lstStyle/>
          <a:p>
            <a:fld id="{DF65F56B-4F75-496F-82E3-17F133605307}" type="datetime1">
              <a:rPr lang="et-EE" smtClean="0"/>
              <a:t>11.04.2022</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C58EDE76-FFFC-4CCA-8E4C-7B05FD151850}" type="slidenum">
              <a:rPr lang="et-EE" smtClean="0"/>
              <a:t>‹#›</a:t>
            </a:fld>
            <a:endParaRPr lang="et-EE"/>
          </a:p>
        </p:txBody>
      </p:sp>
    </p:spTree>
    <p:extLst>
      <p:ext uri="{BB962C8B-B14F-4D97-AF65-F5344CB8AC3E}">
        <p14:creationId xmlns:p14="http://schemas.microsoft.com/office/powerpoint/2010/main" val="39289583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handatud paigutus">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pealkirja laadi</a:t>
            </a:r>
            <a:endParaRPr lang="et-EE"/>
          </a:p>
        </p:txBody>
      </p:sp>
      <p:sp>
        <p:nvSpPr>
          <p:cNvPr id="3" name="Kuupäeva kohatäide 2"/>
          <p:cNvSpPr>
            <a:spLocks noGrp="1"/>
          </p:cNvSpPr>
          <p:nvPr>
            <p:ph type="dt" sz="half" idx="10"/>
          </p:nvPr>
        </p:nvSpPr>
        <p:spPr/>
        <p:txBody>
          <a:bodyPr/>
          <a:lstStyle/>
          <a:p>
            <a:fld id="{7003997E-65B0-4DE2-9FF1-B72F47502C4B}" type="datetime1">
              <a:rPr lang="et-EE" smtClean="0"/>
              <a:pPr/>
              <a:t>11.04.2022</a:t>
            </a:fld>
            <a:endParaRPr lang="et-EE" dirty="0"/>
          </a:p>
        </p:txBody>
      </p:sp>
      <p:sp>
        <p:nvSpPr>
          <p:cNvPr id="4" name="Jaluse kohatäide 3"/>
          <p:cNvSpPr>
            <a:spLocks noGrp="1"/>
          </p:cNvSpPr>
          <p:nvPr>
            <p:ph type="ftr" sz="quarter" idx="11"/>
          </p:nvPr>
        </p:nvSpPr>
        <p:spPr/>
        <p:txBody>
          <a:bodyPr/>
          <a:lstStyle/>
          <a:p>
            <a:endParaRPr lang="et-EE"/>
          </a:p>
        </p:txBody>
      </p:sp>
      <p:sp>
        <p:nvSpPr>
          <p:cNvPr id="5" name="Slaidinumbri kohatäide 4"/>
          <p:cNvSpPr>
            <a:spLocks noGrp="1"/>
          </p:cNvSpPr>
          <p:nvPr>
            <p:ph type="sldNum" sz="quarter" idx="12"/>
          </p:nvPr>
        </p:nvSpPr>
        <p:spPr/>
        <p:txBody>
          <a:bodyPr/>
          <a:lstStyle/>
          <a:p>
            <a:fld id="{C58EDE76-FFFC-4CCA-8E4C-7B05FD151850}" type="slidenum">
              <a:rPr lang="et-EE" smtClean="0"/>
              <a:pPr/>
              <a:t>‹#›</a:t>
            </a:fld>
            <a:endParaRPr lang="et-EE" dirty="0"/>
          </a:p>
        </p:txBody>
      </p:sp>
    </p:spTree>
    <p:extLst>
      <p:ext uri="{BB962C8B-B14F-4D97-AF65-F5344CB8AC3E}">
        <p14:creationId xmlns:p14="http://schemas.microsoft.com/office/powerpoint/2010/main" val="246386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smtClean="0"/>
              <a:t>Muutke pealkirja laadi</a:t>
            </a:r>
            <a:endParaRPr lang="et-EE" dirty="0"/>
          </a:p>
        </p:txBody>
      </p:sp>
      <p:sp>
        <p:nvSpPr>
          <p:cNvPr id="3" name="Sisu kohatäide 2"/>
          <p:cNvSpPr>
            <a:spLocks noGrp="1"/>
          </p:cNvSpPr>
          <p:nvPr>
            <p:ph idx="1"/>
          </p:nvPr>
        </p:nvSpPr>
        <p:spPr/>
        <p:txBody>
          <a:bodyPr/>
          <a:lstStyle/>
          <a:p>
            <a:pPr lvl="0"/>
            <a:r>
              <a:rPr lang="et-EE" dirty="0" smtClean="0"/>
              <a:t>Redigeeri juhtslaidi tekstilaade</a:t>
            </a:r>
          </a:p>
          <a:p>
            <a:pPr lvl="1"/>
            <a:r>
              <a:rPr lang="et-EE" dirty="0" smtClean="0"/>
              <a:t>Teine tase</a:t>
            </a:r>
          </a:p>
          <a:p>
            <a:pPr lvl="2"/>
            <a:r>
              <a:rPr lang="et-EE" dirty="0" smtClean="0"/>
              <a:t>Kolmas tase</a:t>
            </a:r>
          </a:p>
          <a:p>
            <a:pPr lvl="3"/>
            <a:r>
              <a:rPr lang="et-EE" dirty="0" smtClean="0"/>
              <a:t>Neljas tase</a:t>
            </a:r>
          </a:p>
          <a:p>
            <a:pPr lvl="4"/>
            <a:r>
              <a:rPr lang="et-EE" dirty="0" smtClean="0"/>
              <a:t>Viies tase</a:t>
            </a:r>
            <a:endParaRPr lang="et-EE" dirty="0"/>
          </a:p>
        </p:txBody>
      </p:sp>
      <p:sp>
        <p:nvSpPr>
          <p:cNvPr id="4" name="Kuupäeva kohatäide 3"/>
          <p:cNvSpPr>
            <a:spLocks noGrp="1"/>
          </p:cNvSpPr>
          <p:nvPr>
            <p:ph type="dt" sz="half" idx="10"/>
          </p:nvPr>
        </p:nvSpPr>
        <p:spPr/>
        <p:txBody>
          <a:bodyPr/>
          <a:lstStyle>
            <a:lvl1pPr>
              <a:defRPr>
                <a:solidFill>
                  <a:srgbClr val="2D2D2D"/>
                </a:solidFill>
              </a:defRPr>
            </a:lvl1pPr>
          </a:lstStyle>
          <a:p>
            <a:fld id="{C22B111E-36C4-48F4-903E-7094C61C3BA2}" type="datetime1">
              <a:rPr lang="et-EE" smtClean="0"/>
              <a:pPr/>
              <a:t>11.04.2022</a:t>
            </a:fld>
            <a:endParaRPr lang="et-EE" dirty="0"/>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lvl1pPr>
              <a:defRPr>
                <a:solidFill>
                  <a:srgbClr val="2D2D2D"/>
                </a:solidFill>
              </a:defRPr>
            </a:lvl1pPr>
          </a:lstStyle>
          <a:p>
            <a:fld id="{C58EDE76-FFFC-4CCA-8E4C-7B05FD151850}" type="slidenum">
              <a:rPr lang="et-EE" smtClean="0"/>
              <a:pPr/>
              <a:t>‹#›</a:t>
            </a:fld>
            <a:endParaRPr lang="et-EE" dirty="0"/>
          </a:p>
        </p:txBody>
      </p:sp>
    </p:spTree>
    <p:extLst>
      <p:ext uri="{BB962C8B-B14F-4D97-AF65-F5344CB8AC3E}">
        <p14:creationId xmlns:p14="http://schemas.microsoft.com/office/powerpoint/2010/main" val="31862891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831850" y="1709738"/>
            <a:ext cx="10515600" cy="2852737"/>
          </a:xfrm>
        </p:spPr>
        <p:txBody>
          <a:bodyPr anchor="b"/>
          <a:lstStyle>
            <a:lvl1pPr>
              <a:defRPr sz="6000"/>
            </a:lvl1pPr>
          </a:lstStyle>
          <a:p>
            <a:r>
              <a:rPr lang="et-EE" smtClean="0"/>
              <a:t>Muutke pealkirja laadi</a:t>
            </a:r>
            <a:endParaRPr lang="et-EE"/>
          </a:p>
        </p:txBody>
      </p:sp>
      <p:sp>
        <p:nvSpPr>
          <p:cNvPr id="3" name="Teksti kohatäid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smtClean="0"/>
              <a:t>Redigeeri juhtslaidi tekstilaade</a:t>
            </a:r>
          </a:p>
        </p:txBody>
      </p:sp>
      <p:sp>
        <p:nvSpPr>
          <p:cNvPr id="4" name="Kuupäeva kohatäide 3"/>
          <p:cNvSpPr>
            <a:spLocks noGrp="1"/>
          </p:cNvSpPr>
          <p:nvPr>
            <p:ph type="dt" sz="half" idx="10"/>
          </p:nvPr>
        </p:nvSpPr>
        <p:spPr/>
        <p:txBody>
          <a:bodyPr/>
          <a:lstStyle/>
          <a:p>
            <a:fld id="{207BDDF9-2F6D-4689-BBD4-39CDE01A15CE}" type="datetime1">
              <a:rPr lang="et-EE" smtClean="0"/>
              <a:t>11.04.2022</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C58EDE76-FFFC-4CCA-8E4C-7B05FD151850}" type="slidenum">
              <a:rPr lang="et-EE" smtClean="0"/>
              <a:t>‹#›</a:t>
            </a:fld>
            <a:endParaRPr lang="et-EE"/>
          </a:p>
        </p:txBody>
      </p:sp>
    </p:spTree>
    <p:extLst>
      <p:ext uri="{BB962C8B-B14F-4D97-AF65-F5344CB8AC3E}">
        <p14:creationId xmlns:p14="http://schemas.microsoft.com/office/powerpoint/2010/main" val="30254961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pealkirja laadi</a:t>
            </a:r>
            <a:endParaRPr lang="et-EE"/>
          </a:p>
        </p:txBody>
      </p:sp>
      <p:sp>
        <p:nvSpPr>
          <p:cNvPr id="3" name="Sisu kohatäide 2"/>
          <p:cNvSpPr>
            <a:spLocks noGrp="1"/>
          </p:cNvSpPr>
          <p:nvPr>
            <p:ph sz="half" idx="1"/>
          </p:nvPr>
        </p:nvSpPr>
        <p:spPr>
          <a:xfrm>
            <a:off x="838200" y="1825625"/>
            <a:ext cx="5181600" cy="4351338"/>
          </a:xfrm>
        </p:spPr>
        <p:txBody>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isu kohatäide 3"/>
          <p:cNvSpPr>
            <a:spLocks noGrp="1"/>
          </p:cNvSpPr>
          <p:nvPr>
            <p:ph sz="half" idx="2"/>
          </p:nvPr>
        </p:nvSpPr>
        <p:spPr>
          <a:xfrm>
            <a:off x="6172200" y="1825625"/>
            <a:ext cx="5181600" cy="4351338"/>
          </a:xfrm>
        </p:spPr>
        <p:txBody>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Kuupäeva kohatäide 4"/>
          <p:cNvSpPr>
            <a:spLocks noGrp="1"/>
          </p:cNvSpPr>
          <p:nvPr>
            <p:ph type="dt" sz="half" idx="10"/>
          </p:nvPr>
        </p:nvSpPr>
        <p:spPr/>
        <p:txBody>
          <a:bodyPr/>
          <a:lstStyle/>
          <a:p>
            <a:fld id="{25FA5518-1F23-450C-85EC-07EDD8C5FF0A}" type="datetime1">
              <a:rPr lang="et-EE" smtClean="0"/>
              <a:t>11.04.2022</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C58EDE76-FFFC-4CCA-8E4C-7B05FD151850}" type="slidenum">
              <a:rPr lang="et-EE" smtClean="0"/>
              <a:t>‹#›</a:t>
            </a:fld>
            <a:endParaRPr lang="et-EE"/>
          </a:p>
        </p:txBody>
      </p:sp>
    </p:spTree>
    <p:extLst>
      <p:ext uri="{BB962C8B-B14F-4D97-AF65-F5344CB8AC3E}">
        <p14:creationId xmlns:p14="http://schemas.microsoft.com/office/powerpoint/2010/main" val="39245101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a:xfrm>
            <a:off x="839788" y="365125"/>
            <a:ext cx="10515600" cy="1325563"/>
          </a:xfrm>
        </p:spPr>
        <p:txBody>
          <a:bodyPr/>
          <a:lstStyle/>
          <a:p>
            <a:r>
              <a:rPr lang="et-EE" smtClean="0"/>
              <a:t>Muutke pealkirja laadi</a:t>
            </a:r>
            <a:endParaRPr lang="et-EE"/>
          </a:p>
        </p:txBody>
      </p:sp>
      <p:sp>
        <p:nvSpPr>
          <p:cNvPr id="3" name="Teksti kohatäid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Redigeeri juhtslaidi tekstilaade</a:t>
            </a:r>
          </a:p>
        </p:txBody>
      </p:sp>
      <p:sp>
        <p:nvSpPr>
          <p:cNvPr id="4" name="Sisu kohatäide 3"/>
          <p:cNvSpPr>
            <a:spLocks noGrp="1"/>
          </p:cNvSpPr>
          <p:nvPr>
            <p:ph sz="half" idx="2"/>
          </p:nvPr>
        </p:nvSpPr>
        <p:spPr>
          <a:xfrm>
            <a:off x="839788" y="2505075"/>
            <a:ext cx="5157787" cy="3684588"/>
          </a:xfrm>
        </p:spPr>
        <p:txBody>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Teksti kohatäid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Redigeeri juhtslaidi tekstilaade</a:t>
            </a:r>
          </a:p>
        </p:txBody>
      </p:sp>
      <p:sp>
        <p:nvSpPr>
          <p:cNvPr id="6" name="Sisu kohatäide 5"/>
          <p:cNvSpPr>
            <a:spLocks noGrp="1"/>
          </p:cNvSpPr>
          <p:nvPr>
            <p:ph sz="quarter" idx="4"/>
          </p:nvPr>
        </p:nvSpPr>
        <p:spPr>
          <a:xfrm>
            <a:off x="6172200" y="2505075"/>
            <a:ext cx="5183188" cy="3684588"/>
          </a:xfrm>
        </p:spPr>
        <p:txBody>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7" name="Kuupäeva kohatäide 6"/>
          <p:cNvSpPr>
            <a:spLocks noGrp="1"/>
          </p:cNvSpPr>
          <p:nvPr>
            <p:ph type="dt" sz="half" idx="10"/>
          </p:nvPr>
        </p:nvSpPr>
        <p:spPr/>
        <p:txBody>
          <a:bodyPr/>
          <a:lstStyle/>
          <a:p>
            <a:fld id="{9845E5DA-D863-4FBB-AC17-E183A166A0DF}" type="datetime1">
              <a:rPr lang="et-EE" smtClean="0"/>
              <a:t>11.04.2022</a:t>
            </a:fld>
            <a:endParaRPr lang="et-EE"/>
          </a:p>
        </p:txBody>
      </p:sp>
      <p:sp>
        <p:nvSpPr>
          <p:cNvPr id="8" name="Jaluse kohatäide 7"/>
          <p:cNvSpPr>
            <a:spLocks noGrp="1"/>
          </p:cNvSpPr>
          <p:nvPr>
            <p:ph type="ftr" sz="quarter" idx="11"/>
          </p:nvPr>
        </p:nvSpPr>
        <p:spPr/>
        <p:txBody>
          <a:bodyPr/>
          <a:lstStyle/>
          <a:p>
            <a:endParaRPr lang="et-EE"/>
          </a:p>
        </p:txBody>
      </p:sp>
      <p:sp>
        <p:nvSpPr>
          <p:cNvPr id="9" name="Slaidinumbri kohatäide 8"/>
          <p:cNvSpPr>
            <a:spLocks noGrp="1"/>
          </p:cNvSpPr>
          <p:nvPr>
            <p:ph type="sldNum" sz="quarter" idx="12"/>
          </p:nvPr>
        </p:nvSpPr>
        <p:spPr/>
        <p:txBody>
          <a:bodyPr/>
          <a:lstStyle/>
          <a:p>
            <a:fld id="{C58EDE76-FFFC-4CCA-8E4C-7B05FD151850}" type="slidenum">
              <a:rPr lang="et-EE" smtClean="0"/>
              <a:t>‹#›</a:t>
            </a:fld>
            <a:endParaRPr lang="et-EE"/>
          </a:p>
        </p:txBody>
      </p:sp>
    </p:spTree>
    <p:extLst>
      <p:ext uri="{BB962C8B-B14F-4D97-AF65-F5344CB8AC3E}">
        <p14:creationId xmlns:p14="http://schemas.microsoft.com/office/powerpoint/2010/main" val="3228178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pealkirja laadi</a:t>
            </a:r>
            <a:endParaRPr lang="et-EE"/>
          </a:p>
        </p:txBody>
      </p:sp>
      <p:sp>
        <p:nvSpPr>
          <p:cNvPr id="3" name="Kuupäeva kohatäide 2"/>
          <p:cNvSpPr>
            <a:spLocks noGrp="1"/>
          </p:cNvSpPr>
          <p:nvPr>
            <p:ph type="dt" sz="half" idx="10"/>
          </p:nvPr>
        </p:nvSpPr>
        <p:spPr/>
        <p:txBody>
          <a:bodyPr/>
          <a:lstStyle/>
          <a:p>
            <a:fld id="{60A95F92-1A2F-412C-B011-27451D37CDAB}" type="datetime1">
              <a:rPr lang="et-EE" smtClean="0"/>
              <a:t>11.04.2022</a:t>
            </a:fld>
            <a:endParaRPr lang="et-EE"/>
          </a:p>
        </p:txBody>
      </p:sp>
      <p:sp>
        <p:nvSpPr>
          <p:cNvPr id="4" name="Jaluse kohatäide 3"/>
          <p:cNvSpPr>
            <a:spLocks noGrp="1"/>
          </p:cNvSpPr>
          <p:nvPr>
            <p:ph type="ftr" sz="quarter" idx="11"/>
          </p:nvPr>
        </p:nvSpPr>
        <p:spPr/>
        <p:txBody>
          <a:bodyPr/>
          <a:lstStyle/>
          <a:p>
            <a:endParaRPr lang="et-EE"/>
          </a:p>
        </p:txBody>
      </p:sp>
      <p:sp>
        <p:nvSpPr>
          <p:cNvPr id="5" name="Slaidinumbri kohatäide 4"/>
          <p:cNvSpPr>
            <a:spLocks noGrp="1"/>
          </p:cNvSpPr>
          <p:nvPr>
            <p:ph type="sldNum" sz="quarter" idx="12"/>
          </p:nvPr>
        </p:nvSpPr>
        <p:spPr/>
        <p:txBody>
          <a:bodyPr/>
          <a:lstStyle/>
          <a:p>
            <a:fld id="{C58EDE76-FFFC-4CCA-8E4C-7B05FD151850}" type="slidenum">
              <a:rPr lang="et-EE" smtClean="0"/>
              <a:t>‹#›</a:t>
            </a:fld>
            <a:endParaRPr lang="et-EE"/>
          </a:p>
        </p:txBody>
      </p:sp>
    </p:spTree>
    <p:extLst>
      <p:ext uri="{BB962C8B-B14F-4D97-AF65-F5344CB8AC3E}">
        <p14:creationId xmlns:p14="http://schemas.microsoft.com/office/powerpoint/2010/main" val="51997297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p:cNvSpPr>
            <a:spLocks noGrp="1"/>
          </p:cNvSpPr>
          <p:nvPr>
            <p:ph type="dt" sz="half" idx="10"/>
          </p:nvPr>
        </p:nvSpPr>
        <p:spPr/>
        <p:txBody>
          <a:bodyPr/>
          <a:lstStyle/>
          <a:p>
            <a:fld id="{D8BFD4AA-B10E-4F4F-9ED6-5AEA828ACD45}" type="datetime1">
              <a:rPr lang="et-EE" smtClean="0"/>
              <a:t>11.04.2022</a:t>
            </a:fld>
            <a:endParaRPr lang="et-EE"/>
          </a:p>
        </p:txBody>
      </p:sp>
      <p:sp>
        <p:nvSpPr>
          <p:cNvPr id="3" name="Jaluse kohatäide 2"/>
          <p:cNvSpPr>
            <a:spLocks noGrp="1"/>
          </p:cNvSpPr>
          <p:nvPr>
            <p:ph type="ftr" sz="quarter" idx="11"/>
          </p:nvPr>
        </p:nvSpPr>
        <p:spPr/>
        <p:txBody>
          <a:bodyPr/>
          <a:lstStyle/>
          <a:p>
            <a:endParaRPr lang="et-EE"/>
          </a:p>
        </p:txBody>
      </p:sp>
      <p:sp>
        <p:nvSpPr>
          <p:cNvPr id="4" name="Slaidinumbri kohatäide 3"/>
          <p:cNvSpPr>
            <a:spLocks noGrp="1"/>
          </p:cNvSpPr>
          <p:nvPr>
            <p:ph type="sldNum" sz="quarter" idx="12"/>
          </p:nvPr>
        </p:nvSpPr>
        <p:spPr/>
        <p:txBody>
          <a:bodyPr/>
          <a:lstStyle/>
          <a:p>
            <a:fld id="{C58EDE76-FFFC-4CCA-8E4C-7B05FD151850}" type="slidenum">
              <a:rPr lang="et-EE" smtClean="0"/>
              <a:t>‹#›</a:t>
            </a:fld>
            <a:endParaRPr lang="et-EE"/>
          </a:p>
        </p:txBody>
      </p:sp>
    </p:spTree>
    <p:extLst>
      <p:ext uri="{BB962C8B-B14F-4D97-AF65-F5344CB8AC3E}">
        <p14:creationId xmlns:p14="http://schemas.microsoft.com/office/powerpoint/2010/main" val="23024512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smtClean="0"/>
              <a:t>Muutke pealkirja laadi</a:t>
            </a:r>
            <a:endParaRPr lang="et-EE"/>
          </a:p>
        </p:txBody>
      </p:sp>
      <p:sp>
        <p:nvSpPr>
          <p:cNvPr id="3" name="Sisu kohatäid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smtClean="0"/>
              <a:t>Redigeeri juhtslaidi tekstilaade</a:t>
            </a:r>
          </a:p>
        </p:txBody>
      </p:sp>
      <p:sp>
        <p:nvSpPr>
          <p:cNvPr id="5" name="Kuupäeva kohatäide 4"/>
          <p:cNvSpPr>
            <a:spLocks noGrp="1"/>
          </p:cNvSpPr>
          <p:nvPr>
            <p:ph type="dt" sz="half" idx="10"/>
          </p:nvPr>
        </p:nvSpPr>
        <p:spPr/>
        <p:txBody>
          <a:bodyPr/>
          <a:lstStyle/>
          <a:p>
            <a:fld id="{0D99AA16-F031-468A-B657-8C28718C669F}" type="datetime1">
              <a:rPr lang="et-EE" smtClean="0"/>
              <a:t>11.04.2022</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C58EDE76-FFFC-4CCA-8E4C-7B05FD151850}" type="slidenum">
              <a:rPr lang="et-EE" smtClean="0"/>
              <a:t>‹#›</a:t>
            </a:fld>
            <a:endParaRPr lang="et-EE"/>
          </a:p>
        </p:txBody>
      </p:sp>
    </p:spTree>
    <p:extLst>
      <p:ext uri="{BB962C8B-B14F-4D97-AF65-F5344CB8AC3E}">
        <p14:creationId xmlns:p14="http://schemas.microsoft.com/office/powerpoint/2010/main" val="14629234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smtClean="0"/>
              <a:t>Muutke pealkirja laadi</a:t>
            </a:r>
            <a:endParaRPr lang="et-EE"/>
          </a:p>
        </p:txBody>
      </p:sp>
      <p:sp>
        <p:nvSpPr>
          <p:cNvPr id="3" name="Pildi kohatäi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smtClean="0"/>
              <a:t>Redigeeri juhtslaidi tekstilaade</a:t>
            </a:r>
          </a:p>
        </p:txBody>
      </p:sp>
      <p:sp>
        <p:nvSpPr>
          <p:cNvPr id="5" name="Kuupäeva kohatäide 4"/>
          <p:cNvSpPr>
            <a:spLocks noGrp="1"/>
          </p:cNvSpPr>
          <p:nvPr>
            <p:ph type="dt" sz="half" idx="10"/>
          </p:nvPr>
        </p:nvSpPr>
        <p:spPr/>
        <p:txBody>
          <a:bodyPr/>
          <a:lstStyle/>
          <a:p>
            <a:fld id="{B33D7813-9BE0-44E9-ABF7-A3442626D1B5}" type="datetime1">
              <a:rPr lang="et-EE" smtClean="0"/>
              <a:t>11.04.2022</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C58EDE76-FFFC-4CCA-8E4C-7B05FD151850}" type="slidenum">
              <a:rPr lang="et-EE" smtClean="0"/>
              <a:t>‹#›</a:t>
            </a:fld>
            <a:endParaRPr lang="et-EE"/>
          </a:p>
        </p:txBody>
      </p:sp>
    </p:spTree>
    <p:extLst>
      <p:ext uri="{BB962C8B-B14F-4D97-AF65-F5344CB8AC3E}">
        <p14:creationId xmlns:p14="http://schemas.microsoft.com/office/powerpoint/2010/main" val="10169100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ealkirja kohatäid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dirty="0" smtClean="0"/>
              <a:t>Muutke pealkirja laadi</a:t>
            </a:r>
            <a:endParaRPr lang="et-EE" dirty="0"/>
          </a:p>
        </p:txBody>
      </p:sp>
      <p:sp>
        <p:nvSpPr>
          <p:cNvPr id="3" name="Teksti kohatäide 2"/>
          <p:cNvSpPr>
            <a:spLocks noGrp="1"/>
          </p:cNvSpPr>
          <p:nvPr>
            <p:ph type="body" idx="1"/>
          </p:nvPr>
        </p:nvSpPr>
        <p:spPr>
          <a:xfrm>
            <a:off x="838200" y="1825625"/>
            <a:ext cx="10515600" cy="4214813"/>
          </a:xfrm>
          <a:prstGeom prst="rect">
            <a:avLst/>
          </a:prstGeom>
        </p:spPr>
        <p:txBody>
          <a:bodyPr vert="horz" lIns="91440" tIns="45720" rIns="91440" bIns="45720" rtlCol="0">
            <a:normAutofit/>
          </a:bodyPr>
          <a:lstStyle/>
          <a:p>
            <a:pPr lvl="0"/>
            <a:r>
              <a:rPr lang="et-EE" dirty="0" smtClean="0"/>
              <a:t>Redigeeri juhtslaidi tekstilaade</a:t>
            </a:r>
          </a:p>
          <a:p>
            <a:pPr lvl="1"/>
            <a:r>
              <a:rPr lang="et-EE" dirty="0" smtClean="0"/>
              <a:t>Teine tase</a:t>
            </a:r>
          </a:p>
          <a:p>
            <a:pPr lvl="2"/>
            <a:r>
              <a:rPr lang="et-EE" dirty="0" smtClean="0"/>
              <a:t>Kolmas tase</a:t>
            </a:r>
          </a:p>
          <a:p>
            <a:pPr lvl="3"/>
            <a:r>
              <a:rPr lang="et-EE" dirty="0" smtClean="0"/>
              <a:t>Neljas tase</a:t>
            </a:r>
          </a:p>
          <a:p>
            <a:pPr lvl="4"/>
            <a:r>
              <a:rPr lang="et-EE" dirty="0" smtClean="0"/>
              <a:t>Viies tase</a:t>
            </a:r>
            <a:endParaRPr lang="et-EE" dirty="0"/>
          </a:p>
        </p:txBody>
      </p:sp>
      <p:sp>
        <p:nvSpPr>
          <p:cNvPr id="4" name="Kuupäeva kohatäid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2D2D2D"/>
                </a:solidFill>
              </a:defRPr>
            </a:lvl1pPr>
          </a:lstStyle>
          <a:p>
            <a:fld id="{7003997E-65B0-4DE2-9FF1-B72F47502C4B}" type="datetime1">
              <a:rPr lang="et-EE" smtClean="0"/>
              <a:pPr/>
              <a:t>11.04.2022</a:t>
            </a:fld>
            <a:endParaRPr lang="et-EE" dirty="0"/>
          </a:p>
        </p:txBody>
      </p:sp>
      <p:sp>
        <p:nvSpPr>
          <p:cNvPr id="5" name="Jaluse kohatäid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aidinumbri kohatä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2D2D2D"/>
                </a:solidFill>
              </a:defRPr>
            </a:lvl1pPr>
          </a:lstStyle>
          <a:p>
            <a:fld id="{C58EDE76-FFFC-4CCA-8E4C-7B05FD151850}" type="slidenum">
              <a:rPr lang="et-EE" smtClean="0"/>
              <a:pPr/>
              <a:t>‹#›</a:t>
            </a:fld>
            <a:endParaRPr lang="et-EE" dirty="0"/>
          </a:p>
        </p:txBody>
      </p:sp>
      <p:sp>
        <p:nvSpPr>
          <p:cNvPr id="7" name="Ristkülik 6"/>
          <p:cNvSpPr/>
          <p:nvPr userDrawn="1"/>
        </p:nvSpPr>
        <p:spPr>
          <a:xfrm>
            <a:off x="2940050" y="6175375"/>
            <a:ext cx="6216650" cy="544544"/>
          </a:xfrm>
          <a:prstGeom prst="rect">
            <a:avLst/>
          </a:prstGeom>
          <a:blipFill>
            <a:blip r:embed="rId1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Ristkülik 7"/>
          <p:cNvSpPr/>
          <p:nvPr userDrawn="1"/>
        </p:nvSpPr>
        <p:spPr>
          <a:xfrm>
            <a:off x="11475719" y="219527"/>
            <a:ext cx="584201" cy="511994"/>
          </a:xfrm>
          <a:prstGeom prst="rect">
            <a:avLst/>
          </a:prstGeom>
          <a:blipFill>
            <a:blip r:embed="rId1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466179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b="1" kern="1200" baseline="0">
          <a:solidFill>
            <a:srgbClr val="0E7C4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B5D3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pmk.agri.ee/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ruokavirasto.fi/tietoa-meista/ajankohtaista/ruokaviraston-blogi/blogitekstit/blogi-herne-itaa-paperissa-yhta-hyvin-kuin-hiekassa/?fbclid=IwAR3FhAbh4J3KCTpJzm4vrCTtUmSp1XySNh6z5609PrNrihvlNkc6RSkrvn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27163"/>
            <a:ext cx="9144000" cy="2387600"/>
          </a:xfrm>
        </p:spPr>
        <p:txBody>
          <a:bodyPr>
            <a:normAutofit fontScale="90000"/>
          </a:bodyPr>
          <a:lstStyle/>
          <a:p>
            <a:r>
              <a:rPr lang="et-EE" dirty="0" smtClean="0"/>
              <a:t>Seemneaasta laboris - </a:t>
            </a:r>
            <a:br>
              <a:rPr lang="et-EE" dirty="0" smtClean="0"/>
            </a:br>
            <a:r>
              <a:rPr lang="et-EE" dirty="0" smtClean="0"/>
              <a:t>proovivõtmine, analüüsid, mured ja rõõmud</a:t>
            </a:r>
            <a:endParaRPr lang="et-EE" dirty="0"/>
          </a:p>
        </p:txBody>
      </p:sp>
      <p:pic>
        <p:nvPicPr>
          <p:cNvPr id="3" name="Pil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0"/>
            <a:ext cx="10058400" cy="1588168"/>
          </a:xfrm>
          <a:prstGeom prst="rect">
            <a:avLst/>
          </a:prstGeom>
        </p:spPr>
      </p:pic>
      <p:sp>
        <p:nvSpPr>
          <p:cNvPr id="4" name="Subtitle 2"/>
          <p:cNvSpPr>
            <a:spLocks noGrp="1"/>
          </p:cNvSpPr>
          <p:nvPr>
            <p:ph type="subTitle" idx="1"/>
          </p:nvPr>
        </p:nvSpPr>
        <p:spPr>
          <a:xfrm>
            <a:off x="1524000" y="4708028"/>
            <a:ext cx="9144000" cy="1361000"/>
          </a:xfrm>
        </p:spPr>
        <p:txBody>
          <a:bodyPr/>
          <a:lstStyle/>
          <a:p>
            <a:r>
              <a:rPr lang="et-EE" dirty="0" smtClean="0"/>
              <a:t>Seemnekontrolli labor </a:t>
            </a:r>
          </a:p>
          <a:p>
            <a:r>
              <a:rPr lang="et-EE" dirty="0" smtClean="0"/>
              <a:t>Kristina Soon</a:t>
            </a:r>
            <a:endParaRPr lang="et-EE" dirty="0"/>
          </a:p>
        </p:txBody>
      </p:sp>
    </p:spTree>
    <p:extLst>
      <p:ext uri="{BB962C8B-B14F-4D97-AF65-F5344CB8AC3E}">
        <p14:creationId xmlns:p14="http://schemas.microsoft.com/office/powerpoint/2010/main" val="1183477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t>Haigustega nakatunud idandid</a:t>
            </a:r>
            <a:endParaRPr lang="et-EE" dirty="0"/>
          </a:p>
        </p:txBody>
      </p:sp>
      <p:sp>
        <p:nvSpPr>
          <p:cNvPr id="3" name="Content Placeholder 2"/>
          <p:cNvSpPr>
            <a:spLocks noGrp="1"/>
          </p:cNvSpPr>
          <p:nvPr>
            <p:ph idx="1"/>
          </p:nvPr>
        </p:nvSpPr>
        <p:spPr/>
        <p:txBody>
          <a:bodyPr>
            <a:normAutofit/>
          </a:bodyPr>
          <a:lstStyle/>
          <a:p>
            <a:endParaRPr lang="et-EE" dirty="0"/>
          </a:p>
        </p:txBody>
      </p:sp>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10</a:t>
            </a:fld>
            <a:endParaRPr lang="et-E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030" y="1532709"/>
            <a:ext cx="9686809" cy="4580708"/>
          </a:xfrm>
          <a:prstGeom prst="rect">
            <a:avLst/>
          </a:prstGeom>
        </p:spPr>
      </p:pic>
    </p:spTree>
    <p:extLst>
      <p:ext uri="{BB962C8B-B14F-4D97-AF65-F5344CB8AC3E}">
        <p14:creationId xmlns:p14="http://schemas.microsoft.com/office/powerpoint/2010/main" val="3635471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t>Haigustega nakatunud idandid 2.</a:t>
            </a:r>
            <a:endParaRPr lang="et-EE" dirty="0"/>
          </a:p>
        </p:txBody>
      </p:sp>
      <p:pic>
        <p:nvPicPr>
          <p:cNvPr id="7" name="Content Placeholder 6"/>
          <p:cNvPicPr>
            <a:picLocks noGrp="1" noChangeAspect="1"/>
          </p:cNvPicPr>
          <p:nvPr>
            <p:ph idx="1"/>
          </p:nvPr>
        </p:nvPicPr>
        <p:blipFill>
          <a:blip r:embed="rId2"/>
          <a:stretch>
            <a:fillRect/>
          </a:stretch>
        </p:blipFill>
        <p:spPr>
          <a:xfrm>
            <a:off x="1532709" y="1524001"/>
            <a:ext cx="8821782" cy="4516438"/>
          </a:xfrm>
          <a:prstGeom prst="rect">
            <a:avLst/>
          </a:prstGeom>
        </p:spPr>
      </p:pic>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11</a:t>
            </a:fld>
            <a:endParaRPr lang="et-EE" dirty="0"/>
          </a:p>
        </p:txBody>
      </p:sp>
    </p:spTree>
    <p:extLst>
      <p:ext uri="{BB962C8B-B14F-4D97-AF65-F5344CB8AC3E}">
        <p14:creationId xmlns:p14="http://schemas.microsoft.com/office/powerpoint/2010/main" val="554606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t>Ebanormaalsed idandid</a:t>
            </a:r>
            <a:endParaRPr lang="et-EE" dirty="0"/>
          </a:p>
        </p:txBody>
      </p:sp>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12</a:t>
            </a:fld>
            <a:endParaRPr lang="et-EE" dirty="0"/>
          </a:p>
        </p:txBody>
      </p:sp>
      <p:pic>
        <p:nvPicPr>
          <p:cNvPr id="6" name="Content Placeholder 5"/>
          <p:cNvPicPr>
            <a:picLocks noGrp="1" noChangeAspect="1"/>
          </p:cNvPicPr>
          <p:nvPr>
            <p:ph idx="1"/>
          </p:nvPr>
        </p:nvPicPr>
        <p:blipFill>
          <a:blip r:embed="rId2"/>
          <a:stretch>
            <a:fillRect/>
          </a:stretch>
        </p:blipFill>
        <p:spPr>
          <a:xfrm>
            <a:off x="2725783" y="1532709"/>
            <a:ext cx="7184570" cy="4507729"/>
          </a:xfrm>
          <a:prstGeom prst="rect">
            <a:avLst/>
          </a:prstGeom>
        </p:spPr>
      </p:pic>
    </p:spTree>
    <p:extLst>
      <p:ext uri="{BB962C8B-B14F-4D97-AF65-F5344CB8AC3E}">
        <p14:creationId xmlns:p14="http://schemas.microsoft.com/office/powerpoint/2010/main" val="1313231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13</a:t>
            </a:fld>
            <a:endParaRPr lang="et-EE"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204309" y="1817861"/>
            <a:ext cx="5298771" cy="3161109"/>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16430" y="1391090"/>
            <a:ext cx="5298769" cy="40146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23720" y="1565590"/>
            <a:ext cx="5298770" cy="3665649"/>
          </a:xfrm>
          <a:prstGeom prst="rect">
            <a:avLst/>
          </a:prstGeom>
        </p:spPr>
      </p:pic>
    </p:spTree>
    <p:extLst>
      <p:ext uri="{BB962C8B-B14F-4D97-AF65-F5344CB8AC3E}">
        <p14:creationId xmlns:p14="http://schemas.microsoft.com/office/powerpoint/2010/main" val="1611435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3098" y="1629996"/>
            <a:ext cx="5068922" cy="3482089"/>
          </a:xfrm>
        </p:spPr>
      </p:pic>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14</a:t>
            </a:fld>
            <a:endParaRPr lang="et-E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48274" y="1410717"/>
            <a:ext cx="5068920" cy="392065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13969" y="1410715"/>
            <a:ext cx="5068922" cy="3920652"/>
          </a:xfrm>
          <a:prstGeom prst="rect">
            <a:avLst/>
          </a:prstGeom>
        </p:spPr>
      </p:pic>
    </p:spTree>
    <p:extLst>
      <p:ext uri="{BB962C8B-B14F-4D97-AF65-F5344CB8AC3E}">
        <p14:creationId xmlns:p14="http://schemas.microsoft.com/office/powerpoint/2010/main" val="403620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27968" y="1630372"/>
            <a:ext cx="5311656" cy="3490609"/>
          </a:xfrm>
        </p:spPr>
      </p:pic>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15</a:t>
            </a:fld>
            <a:endParaRPr lang="et-E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60146" y="1332869"/>
            <a:ext cx="5311655" cy="408561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42129" y="1619835"/>
            <a:ext cx="5311656" cy="3511685"/>
          </a:xfrm>
          <a:prstGeom prst="rect">
            <a:avLst/>
          </a:prstGeom>
        </p:spPr>
      </p:pic>
    </p:spTree>
    <p:extLst>
      <p:ext uri="{BB962C8B-B14F-4D97-AF65-F5344CB8AC3E}">
        <p14:creationId xmlns:p14="http://schemas.microsoft.com/office/powerpoint/2010/main" val="366650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07718" y="1833856"/>
            <a:ext cx="5252941" cy="3161109"/>
          </a:xfrm>
        </p:spPr>
      </p:pic>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16</a:t>
            </a:fld>
            <a:endParaRPr lang="et-E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78485" y="1108767"/>
            <a:ext cx="5252940" cy="46112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20215" y="1278177"/>
            <a:ext cx="5252940" cy="4272469"/>
          </a:xfrm>
          <a:prstGeom prst="rect">
            <a:avLst/>
          </a:prstGeom>
        </p:spPr>
      </p:pic>
    </p:spTree>
    <p:extLst>
      <p:ext uri="{BB962C8B-B14F-4D97-AF65-F5344CB8AC3E}">
        <p14:creationId xmlns:p14="http://schemas.microsoft.com/office/powerpoint/2010/main" val="2454785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              </a:t>
            </a:r>
            <a:r>
              <a:rPr lang="et-EE" sz="4000" dirty="0" smtClean="0"/>
              <a:t>Oa-teramardikas </a:t>
            </a:r>
            <a:r>
              <a:rPr lang="et-EE" sz="4000" b="0" dirty="0" smtClean="0"/>
              <a:t>(</a:t>
            </a:r>
            <a:r>
              <a:rPr lang="et-EE" sz="3600" b="0" i="1" dirty="0" err="1" smtClean="0"/>
              <a:t>Bruchus</a:t>
            </a:r>
            <a:r>
              <a:rPr lang="et-EE" sz="3600" b="0" i="1" dirty="0" smtClean="0"/>
              <a:t> </a:t>
            </a:r>
            <a:r>
              <a:rPr lang="et-EE" sz="3600" b="0" i="1" dirty="0" err="1" smtClean="0"/>
              <a:t>rufimanus</a:t>
            </a:r>
            <a:r>
              <a:rPr lang="et-EE" sz="4000" b="0" i="1" dirty="0" smtClean="0"/>
              <a:t>)</a:t>
            </a:r>
            <a:endParaRPr lang="et-EE" sz="40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08031" y="2407623"/>
            <a:ext cx="4630718" cy="2916677"/>
          </a:xfrm>
        </p:spPr>
      </p:pic>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17</a:t>
            </a:fld>
            <a:endParaRPr lang="et-E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52404" y="1294212"/>
            <a:ext cx="4630719" cy="5143500"/>
          </a:xfrm>
          <a:prstGeom prst="rect">
            <a:avLst/>
          </a:prstGeom>
        </p:spPr>
      </p:pic>
    </p:spTree>
    <p:extLst>
      <p:ext uri="{BB962C8B-B14F-4D97-AF65-F5344CB8AC3E}">
        <p14:creationId xmlns:p14="http://schemas.microsoft.com/office/powerpoint/2010/main" val="1371103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Herne – teramardikas</a:t>
            </a:r>
            <a:r>
              <a:rPr lang="et-EE" b="0" i="1" dirty="0" smtClean="0"/>
              <a:t> </a:t>
            </a:r>
            <a:r>
              <a:rPr lang="et-EE" b="0" i="1" dirty="0" err="1"/>
              <a:t>Bruchus</a:t>
            </a:r>
            <a:r>
              <a:rPr lang="et-EE" b="0" i="1" dirty="0"/>
              <a:t> </a:t>
            </a:r>
            <a:r>
              <a:rPr lang="et-EE" b="0" i="1" dirty="0" err="1"/>
              <a:t>pisorum</a:t>
            </a:r>
            <a:endParaRPr lang="et-EE" dirty="0"/>
          </a:p>
        </p:txBody>
      </p:sp>
      <p:sp>
        <p:nvSpPr>
          <p:cNvPr id="3" name="Date Placeholder 2"/>
          <p:cNvSpPr>
            <a:spLocks noGrp="1"/>
          </p:cNvSpPr>
          <p:nvPr>
            <p:ph type="dt" sz="half" idx="10"/>
          </p:nvPr>
        </p:nvSpPr>
        <p:spPr/>
        <p:txBody>
          <a:bodyPr/>
          <a:lstStyle/>
          <a:p>
            <a:fld id="{60A95F92-1A2F-412C-B011-27451D37CDAB}" type="datetime1">
              <a:rPr lang="et-EE" smtClean="0"/>
              <a:t>11.04.2022</a:t>
            </a:fld>
            <a:endParaRPr lang="et-EE"/>
          </a:p>
        </p:txBody>
      </p:sp>
      <p:sp>
        <p:nvSpPr>
          <p:cNvPr id="4" name="Slide Number Placeholder 3"/>
          <p:cNvSpPr>
            <a:spLocks noGrp="1"/>
          </p:cNvSpPr>
          <p:nvPr>
            <p:ph type="sldNum" sz="quarter" idx="12"/>
          </p:nvPr>
        </p:nvSpPr>
        <p:spPr/>
        <p:txBody>
          <a:bodyPr/>
          <a:lstStyle/>
          <a:p>
            <a:fld id="{C58EDE76-FFFC-4CCA-8E4C-7B05FD151850}" type="slidenum">
              <a:rPr lang="et-EE" smtClean="0"/>
              <a:t>18</a:t>
            </a:fld>
            <a:endParaRPr lang="et-EE"/>
          </a:p>
        </p:txBody>
      </p:sp>
      <p:pic>
        <p:nvPicPr>
          <p:cNvPr id="5" name="Picture 4"/>
          <p:cNvPicPr>
            <a:picLocks noChangeAspect="1"/>
          </p:cNvPicPr>
          <p:nvPr/>
        </p:nvPicPr>
        <p:blipFill>
          <a:blip r:embed="rId2"/>
          <a:stretch>
            <a:fillRect/>
          </a:stretch>
        </p:blipFill>
        <p:spPr>
          <a:xfrm>
            <a:off x="2382467" y="1537173"/>
            <a:ext cx="5715000" cy="3219450"/>
          </a:xfrm>
          <a:prstGeom prst="rect">
            <a:avLst/>
          </a:prstGeom>
        </p:spPr>
      </p:pic>
      <p:sp>
        <p:nvSpPr>
          <p:cNvPr id="6" name="Rectangle 5"/>
          <p:cNvSpPr/>
          <p:nvPr/>
        </p:nvSpPr>
        <p:spPr>
          <a:xfrm>
            <a:off x="4909458" y="4756623"/>
            <a:ext cx="3570208" cy="646331"/>
          </a:xfrm>
          <a:prstGeom prst="rect">
            <a:avLst/>
          </a:prstGeom>
        </p:spPr>
        <p:txBody>
          <a:bodyPr wrap="none">
            <a:spAutoFit/>
          </a:bodyPr>
          <a:lstStyle/>
          <a:p>
            <a:r>
              <a:rPr lang="et-EE" i="1" dirty="0" smtClean="0">
                <a:solidFill>
                  <a:srgbClr val="343841"/>
                </a:solidFill>
                <a:latin typeface="Roboto"/>
              </a:rPr>
              <a:t>Foto Jaana Laurila, </a:t>
            </a:r>
            <a:r>
              <a:rPr lang="et-EE" i="1" dirty="0" err="1" smtClean="0">
                <a:solidFill>
                  <a:srgbClr val="343841"/>
                </a:solidFill>
                <a:latin typeface="Roboto"/>
              </a:rPr>
              <a:t>Ruokavirasto</a:t>
            </a:r>
            <a:endParaRPr lang="et-EE" i="1" dirty="0" smtClean="0">
              <a:solidFill>
                <a:srgbClr val="343841"/>
              </a:solidFill>
              <a:latin typeface="Roboto"/>
            </a:endParaRPr>
          </a:p>
          <a:p>
            <a:endParaRPr lang="et-EE" dirty="0"/>
          </a:p>
        </p:txBody>
      </p:sp>
      <p:sp>
        <p:nvSpPr>
          <p:cNvPr id="7" name="TextBox 6"/>
          <p:cNvSpPr txBox="1"/>
          <p:nvPr/>
        </p:nvSpPr>
        <p:spPr>
          <a:xfrm>
            <a:off x="1517514" y="5079433"/>
            <a:ext cx="8589523" cy="954107"/>
          </a:xfrm>
          <a:prstGeom prst="rect">
            <a:avLst/>
          </a:prstGeom>
          <a:noFill/>
        </p:spPr>
        <p:txBody>
          <a:bodyPr wrap="square" rtlCol="0">
            <a:spAutoFit/>
          </a:bodyPr>
          <a:lstStyle/>
          <a:p>
            <a:r>
              <a:rPr lang="et-EE" sz="2800" dirty="0" smtClean="0"/>
              <a:t>Leiti veebruaris 2022. a  sertifitseerimiseks toodud seemnepartiist Soomes!</a:t>
            </a:r>
            <a:endParaRPr lang="et-EE" sz="2800" dirty="0"/>
          </a:p>
        </p:txBody>
      </p:sp>
    </p:spTree>
    <p:extLst>
      <p:ext uri="{BB962C8B-B14F-4D97-AF65-F5344CB8AC3E}">
        <p14:creationId xmlns:p14="http://schemas.microsoft.com/office/powerpoint/2010/main" val="2514001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                         Metsaseeme</a:t>
            </a:r>
            <a:endParaRPr lang="et-EE"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98935" y="2102090"/>
            <a:ext cx="4349075" cy="3257747"/>
          </a:xfrm>
        </p:spPr>
      </p:pic>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19</a:t>
            </a:fld>
            <a:endParaRPr lang="et-EE"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42959" y="1670223"/>
            <a:ext cx="4394668" cy="407589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4645" t="36746" r="12766"/>
          <a:stretch/>
        </p:blipFill>
        <p:spPr>
          <a:xfrm rot="5400000">
            <a:off x="7624360" y="2176061"/>
            <a:ext cx="4394667" cy="3064213"/>
          </a:xfrm>
          <a:prstGeom prst="rect">
            <a:avLst/>
          </a:prstGeom>
        </p:spPr>
      </p:pic>
    </p:spTree>
    <p:extLst>
      <p:ext uri="{BB962C8B-B14F-4D97-AF65-F5344CB8AC3E}">
        <p14:creationId xmlns:p14="http://schemas.microsoft.com/office/powerpoint/2010/main" val="3172967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t>Mida teeme kvaliteedi tagamiseks:</a:t>
            </a:r>
            <a:endParaRPr lang="et-EE" dirty="0"/>
          </a:p>
        </p:txBody>
      </p:sp>
      <p:sp>
        <p:nvSpPr>
          <p:cNvPr id="3" name="Content Placeholder 2"/>
          <p:cNvSpPr>
            <a:spLocks noGrp="1"/>
          </p:cNvSpPr>
          <p:nvPr>
            <p:ph idx="1"/>
          </p:nvPr>
        </p:nvSpPr>
        <p:spPr>
          <a:xfrm>
            <a:off x="838200" y="1825625"/>
            <a:ext cx="10515600" cy="4183289"/>
          </a:xfrm>
        </p:spPr>
        <p:txBody>
          <a:bodyPr>
            <a:normAutofit fontScale="92500" lnSpcReduction="10000"/>
          </a:bodyPr>
          <a:lstStyle/>
          <a:p>
            <a:r>
              <a:rPr lang="et-EE" dirty="0"/>
              <a:t>Analüüsid tehakse ISTA meetodite </a:t>
            </a:r>
            <a:r>
              <a:rPr lang="et-EE" dirty="0" smtClean="0"/>
              <a:t>kohaselt</a:t>
            </a:r>
            <a:r>
              <a:rPr lang="et-EE" dirty="0"/>
              <a:t/>
            </a:r>
            <a:br>
              <a:rPr lang="et-EE" dirty="0"/>
            </a:br>
            <a:r>
              <a:rPr lang="et-EE" dirty="0"/>
              <a:t>(International </a:t>
            </a:r>
            <a:r>
              <a:rPr lang="et-EE" dirty="0" err="1"/>
              <a:t>Seed</a:t>
            </a:r>
            <a:r>
              <a:rPr lang="et-EE" dirty="0"/>
              <a:t> </a:t>
            </a:r>
            <a:r>
              <a:rPr lang="et-EE" dirty="0" err="1"/>
              <a:t>Testing</a:t>
            </a:r>
            <a:r>
              <a:rPr lang="et-EE" dirty="0"/>
              <a:t> </a:t>
            </a:r>
            <a:r>
              <a:rPr lang="et-EE" dirty="0" err="1"/>
              <a:t>Association</a:t>
            </a:r>
            <a:r>
              <a:rPr lang="et-EE" dirty="0"/>
              <a:t>) </a:t>
            </a:r>
            <a:r>
              <a:rPr lang="et-EE" dirty="0" smtClean="0"/>
              <a:t/>
            </a:r>
            <a:br>
              <a:rPr lang="et-EE" dirty="0" smtClean="0"/>
            </a:br>
            <a:r>
              <a:rPr lang="et-EE" dirty="0" smtClean="0"/>
              <a:t>ISTA akrediteeritud oleme teraviljakultuuride ja heinaseemne analüüsimiseks, samuti õlikultuuride analüüsimiseks e neile partiidele võime välja anda ISTA sertifikaati. </a:t>
            </a:r>
            <a:r>
              <a:rPr lang="et-EE" dirty="0" smtClean="0"/>
              <a:t> </a:t>
            </a:r>
            <a:r>
              <a:rPr lang="et-EE" dirty="0"/>
              <a:t/>
            </a:r>
            <a:br>
              <a:rPr lang="et-EE" dirty="0"/>
            </a:br>
            <a:r>
              <a:rPr lang="et-EE" dirty="0"/>
              <a:t> ISTA on loodud 1924.a ja koondab enda alla nii proovivõtmise kui ka seemnete kvaliteedianalüüside metoodika</a:t>
            </a:r>
            <a:r>
              <a:rPr lang="et-EE" dirty="0" smtClean="0"/>
              <a:t>. Eesti on liige samast aastast.</a:t>
            </a:r>
          </a:p>
          <a:p>
            <a:r>
              <a:rPr lang="et-EE" dirty="0" smtClean="0"/>
              <a:t>2020 a sügisel tähistas seemnekontrolli labor oma </a:t>
            </a:r>
            <a:r>
              <a:rPr lang="et-EE" dirty="0" smtClean="0"/>
              <a:t>100.sünnipäeva</a:t>
            </a:r>
          </a:p>
          <a:p>
            <a:r>
              <a:rPr lang="et-EE" dirty="0" smtClean="0"/>
              <a:t>EAK akrediteering</a:t>
            </a:r>
          </a:p>
          <a:p>
            <a:r>
              <a:rPr lang="et-EE" dirty="0" smtClean="0"/>
              <a:t>ISTA jt võrdluskatsed</a:t>
            </a:r>
            <a:r>
              <a:rPr lang="et-EE" dirty="0"/>
              <a:t/>
            </a:r>
            <a:br>
              <a:rPr lang="et-EE" dirty="0"/>
            </a:br>
            <a:endParaRPr lang="et-EE" dirty="0" smtClean="0"/>
          </a:p>
        </p:txBody>
      </p:sp>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2</a:t>
            </a:fld>
            <a:endParaRPr lang="et-EE" dirty="0"/>
          </a:p>
        </p:txBody>
      </p:sp>
    </p:spTree>
    <p:extLst>
      <p:ext uri="{BB962C8B-B14F-4D97-AF65-F5344CB8AC3E}">
        <p14:creationId xmlns:p14="http://schemas.microsoft.com/office/powerpoint/2010/main" val="3668737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                          Metsaseeme </a:t>
            </a:r>
            <a:endParaRPr lang="et-EE" dirty="0"/>
          </a:p>
        </p:txBody>
      </p:sp>
      <p:sp>
        <p:nvSpPr>
          <p:cNvPr id="3" name="Content Placeholder 2"/>
          <p:cNvSpPr>
            <a:spLocks noGrp="1"/>
          </p:cNvSpPr>
          <p:nvPr>
            <p:ph idx="1"/>
          </p:nvPr>
        </p:nvSpPr>
        <p:spPr/>
        <p:txBody>
          <a:bodyPr/>
          <a:lstStyle/>
          <a:p>
            <a:r>
              <a:rPr lang="et-EE" dirty="0" smtClean="0"/>
              <a:t>2021. a õppisime tegema erinevate liikide analüüse:</a:t>
            </a:r>
          </a:p>
          <a:p>
            <a:r>
              <a:rPr lang="et-EE" dirty="0" smtClean="0"/>
              <a:t>Jalakas, künnapuu, sanglepp, kask, vaher, pärn, harilik tamm, punane tamm, kuusk, mänd – kokku 100 erinevat partiid</a:t>
            </a:r>
            <a:endParaRPr lang="et-EE" dirty="0"/>
          </a:p>
        </p:txBody>
      </p:sp>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20</a:t>
            </a:fld>
            <a:endParaRPr lang="et-EE" dirty="0"/>
          </a:p>
        </p:txBody>
      </p:sp>
    </p:spTree>
    <p:extLst>
      <p:ext uri="{BB962C8B-B14F-4D97-AF65-F5344CB8AC3E}">
        <p14:creationId xmlns:p14="http://schemas.microsoft.com/office/powerpoint/2010/main" val="3776092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838200" y="2412558"/>
            <a:ext cx="10515600" cy="1520382"/>
          </a:xfrm>
        </p:spPr>
        <p:txBody>
          <a:bodyPr/>
          <a:lstStyle/>
          <a:p>
            <a:pPr algn="ctr"/>
            <a:r>
              <a:rPr lang="et-EE" dirty="0" smtClean="0"/>
              <a:t>Aitäh!</a:t>
            </a:r>
            <a:endParaRPr lang="et-EE" dirty="0"/>
          </a:p>
        </p:txBody>
      </p:sp>
      <p:pic>
        <p:nvPicPr>
          <p:cNvPr id="7" name="Sisu kohatäide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21981" y="78077"/>
            <a:ext cx="6148038" cy="1070500"/>
          </a:xfrm>
        </p:spPr>
      </p:pic>
      <p:sp>
        <p:nvSpPr>
          <p:cNvPr id="4" name="Kuupäeva kohatäide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aidinumbri kohatäide 4"/>
          <p:cNvSpPr>
            <a:spLocks noGrp="1"/>
          </p:cNvSpPr>
          <p:nvPr>
            <p:ph type="sldNum" sz="quarter" idx="12"/>
          </p:nvPr>
        </p:nvSpPr>
        <p:spPr/>
        <p:txBody>
          <a:bodyPr/>
          <a:lstStyle/>
          <a:p>
            <a:fld id="{C58EDE76-FFFC-4CCA-8E4C-7B05FD151850}" type="slidenum">
              <a:rPr lang="et-EE" smtClean="0"/>
              <a:pPr/>
              <a:t>21</a:t>
            </a:fld>
            <a:endParaRPr lang="et-EE" dirty="0"/>
          </a:p>
        </p:txBody>
      </p:sp>
    </p:spTree>
    <p:extLst>
      <p:ext uri="{BB962C8B-B14F-4D97-AF65-F5344CB8AC3E}">
        <p14:creationId xmlns:p14="http://schemas.microsoft.com/office/powerpoint/2010/main" val="2278577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t>Peamised tegevused</a:t>
            </a:r>
            <a:endParaRPr lang="et-EE" dirty="0"/>
          </a:p>
        </p:txBody>
      </p:sp>
      <p:sp>
        <p:nvSpPr>
          <p:cNvPr id="3" name="Content Placeholder 2"/>
          <p:cNvSpPr>
            <a:spLocks noGrp="1"/>
          </p:cNvSpPr>
          <p:nvPr>
            <p:ph idx="1"/>
          </p:nvPr>
        </p:nvSpPr>
        <p:spPr/>
        <p:txBody>
          <a:bodyPr>
            <a:normAutofit/>
          </a:bodyPr>
          <a:lstStyle/>
          <a:p>
            <a:r>
              <a:rPr lang="et-EE" dirty="0" smtClean="0"/>
              <a:t> PTA-</a:t>
            </a:r>
            <a:r>
              <a:rPr lang="et-EE" dirty="0" err="1" smtClean="0"/>
              <a:t>le</a:t>
            </a:r>
            <a:r>
              <a:rPr lang="et-EE" dirty="0" smtClean="0"/>
              <a:t> </a:t>
            </a:r>
            <a:r>
              <a:rPr lang="et-EE" dirty="0"/>
              <a:t>sertifitseeritud seemne analüüside tegemine</a:t>
            </a:r>
            <a:r>
              <a:rPr lang="et-EE" dirty="0" smtClean="0"/>
              <a:t>.</a:t>
            </a:r>
          </a:p>
          <a:p>
            <a:r>
              <a:rPr lang="et-EE" dirty="0" smtClean="0"/>
              <a:t>Tootjatele </a:t>
            </a:r>
            <a:r>
              <a:rPr lang="et-EE" dirty="0"/>
              <a:t>erinevate seemneanalüüside tegemine</a:t>
            </a:r>
            <a:r>
              <a:rPr lang="et-EE" dirty="0" smtClean="0"/>
              <a:t>.</a:t>
            </a:r>
          </a:p>
          <a:p>
            <a:r>
              <a:rPr lang="et-EE" dirty="0" err="1" smtClean="0"/>
              <a:t>Alltöövõtu</a:t>
            </a:r>
            <a:r>
              <a:rPr lang="et-EE" dirty="0" smtClean="0"/>
              <a:t> </a:t>
            </a:r>
            <a:r>
              <a:rPr lang="et-EE" dirty="0"/>
              <a:t>korras analüüside tegemine  välisriikide laboritele</a:t>
            </a:r>
            <a:r>
              <a:rPr lang="et-EE" dirty="0" smtClean="0"/>
              <a:t>.</a:t>
            </a:r>
          </a:p>
          <a:p>
            <a:r>
              <a:rPr lang="et-EE" dirty="0" smtClean="0"/>
              <a:t>K</a:t>
            </a:r>
            <a:r>
              <a:rPr lang="et-EE" dirty="0" smtClean="0"/>
              <a:t>oolitame </a:t>
            </a:r>
            <a:r>
              <a:rPr lang="et-EE" dirty="0"/>
              <a:t>ja auditeerime  </a:t>
            </a:r>
            <a:r>
              <a:rPr lang="et-EE" dirty="0" smtClean="0"/>
              <a:t>seemneproovide </a:t>
            </a:r>
            <a:r>
              <a:rPr lang="et-EE" dirty="0"/>
              <a:t>võtjaid</a:t>
            </a:r>
            <a:r>
              <a:rPr lang="et-EE" dirty="0" smtClean="0"/>
              <a:t>.</a:t>
            </a:r>
            <a:endParaRPr lang="et-EE" dirty="0"/>
          </a:p>
          <a:p>
            <a:r>
              <a:rPr lang="et-EE" dirty="0" smtClean="0"/>
              <a:t>Koolitame </a:t>
            </a:r>
            <a:r>
              <a:rPr lang="et-EE" dirty="0" smtClean="0"/>
              <a:t>erafirmadele ka analüüside </a:t>
            </a:r>
            <a:r>
              <a:rPr lang="et-EE" dirty="0" smtClean="0"/>
              <a:t>tegijaid.</a:t>
            </a:r>
          </a:p>
          <a:p>
            <a:r>
              <a:rPr lang="et-EE" dirty="0" smtClean="0"/>
              <a:t>Säilitame </a:t>
            </a:r>
            <a:r>
              <a:rPr lang="et-EE" dirty="0" err="1"/>
              <a:t>järelkontrolli</a:t>
            </a:r>
            <a:r>
              <a:rPr lang="et-EE" dirty="0"/>
              <a:t> proove.</a:t>
            </a:r>
            <a:br>
              <a:rPr lang="et-EE" dirty="0"/>
            </a:br>
            <a:endParaRPr lang="et-EE" dirty="0"/>
          </a:p>
        </p:txBody>
      </p:sp>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3</a:t>
            </a:fld>
            <a:endParaRPr lang="et-EE" dirty="0"/>
          </a:p>
        </p:txBody>
      </p:sp>
    </p:spTree>
    <p:extLst>
      <p:ext uri="{BB962C8B-B14F-4D97-AF65-F5344CB8AC3E}">
        <p14:creationId xmlns:p14="http://schemas.microsoft.com/office/powerpoint/2010/main" val="2990778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t>Analüüsitakse:</a:t>
            </a:r>
            <a:endParaRPr lang="et-EE" dirty="0"/>
          </a:p>
        </p:txBody>
      </p:sp>
      <p:sp>
        <p:nvSpPr>
          <p:cNvPr id="3" name="Content Placeholder 2"/>
          <p:cNvSpPr>
            <a:spLocks noGrp="1"/>
          </p:cNvSpPr>
          <p:nvPr>
            <p:ph idx="1"/>
          </p:nvPr>
        </p:nvSpPr>
        <p:spPr>
          <a:xfrm>
            <a:off x="838200" y="1513211"/>
            <a:ext cx="10515600" cy="4527227"/>
          </a:xfrm>
        </p:spPr>
        <p:txBody>
          <a:bodyPr>
            <a:normAutofit lnSpcReduction="10000"/>
          </a:bodyPr>
          <a:lstStyle/>
          <a:p>
            <a:pPr marL="0" indent="0">
              <a:buNone/>
            </a:pPr>
            <a:r>
              <a:rPr lang="et-EE" dirty="0" smtClean="0"/>
              <a:t>   Seemneproovi </a:t>
            </a:r>
            <a:r>
              <a:rPr lang="et-EE" dirty="0"/>
              <a:t>puhtust</a:t>
            </a:r>
            <a:br>
              <a:rPr lang="et-EE" dirty="0"/>
            </a:br>
            <a:r>
              <a:rPr lang="et-EE" dirty="0"/>
              <a:t>   Teiste taimede seemnete sisaldust</a:t>
            </a:r>
            <a:br>
              <a:rPr lang="et-EE" dirty="0"/>
            </a:br>
            <a:r>
              <a:rPr lang="et-EE" dirty="0"/>
              <a:t>   Idanevust</a:t>
            </a:r>
            <a:br>
              <a:rPr lang="et-EE" dirty="0"/>
            </a:br>
            <a:r>
              <a:rPr lang="et-EE" dirty="0"/>
              <a:t>   Niiskust</a:t>
            </a:r>
            <a:br>
              <a:rPr lang="et-EE" dirty="0"/>
            </a:br>
            <a:r>
              <a:rPr lang="et-EE" dirty="0"/>
              <a:t>   Seemnega levivaid haigusi</a:t>
            </a:r>
            <a:br>
              <a:rPr lang="et-EE" dirty="0"/>
            </a:br>
            <a:r>
              <a:rPr lang="et-EE" dirty="0"/>
              <a:t>   Määratakse 1000 seemne kaalu</a:t>
            </a:r>
            <a:br>
              <a:rPr lang="et-EE" dirty="0"/>
            </a:br>
            <a:r>
              <a:rPr lang="et-EE" dirty="0"/>
              <a:t>   Määratakse tuulekaera sisaldust</a:t>
            </a:r>
            <a:br>
              <a:rPr lang="et-EE" dirty="0"/>
            </a:br>
            <a:r>
              <a:rPr lang="et-EE" dirty="0"/>
              <a:t>   Kahjurputukate </a:t>
            </a:r>
            <a:r>
              <a:rPr lang="et-EE" dirty="0" smtClean="0"/>
              <a:t>olemasolu</a:t>
            </a:r>
          </a:p>
          <a:p>
            <a:pPr marL="0" indent="0">
              <a:buNone/>
            </a:pPr>
            <a:r>
              <a:rPr lang="et-EE" dirty="0">
                <a:solidFill>
                  <a:srgbClr val="FF0000"/>
                </a:solidFill>
              </a:rPr>
              <a:t> </a:t>
            </a:r>
            <a:r>
              <a:rPr lang="et-EE" dirty="0" smtClean="0">
                <a:solidFill>
                  <a:srgbClr val="FF0000"/>
                </a:solidFill>
              </a:rPr>
              <a:t>  </a:t>
            </a:r>
            <a:r>
              <a:rPr lang="et-EE" dirty="0" smtClean="0"/>
              <a:t>Eluvõimet</a:t>
            </a:r>
          </a:p>
          <a:p>
            <a:pPr marL="0" indent="0">
              <a:buNone/>
            </a:pPr>
            <a:r>
              <a:rPr lang="et-EE" dirty="0" smtClean="0"/>
              <a:t>Kogu info analüüsidest on leitav PMK kodulehelt</a:t>
            </a:r>
            <a:r>
              <a:rPr lang="et-EE" dirty="0"/>
              <a:t>. </a:t>
            </a:r>
            <a:r>
              <a:rPr lang="et-EE" dirty="0">
                <a:hlinkClick r:id="rId2"/>
              </a:rPr>
              <a:t>https://</a:t>
            </a:r>
            <a:r>
              <a:rPr lang="et-EE" dirty="0" smtClean="0">
                <a:hlinkClick r:id="rId2"/>
              </a:rPr>
              <a:t>pmk.agri.ee/et</a:t>
            </a:r>
            <a:endParaRPr lang="et-EE" dirty="0" smtClean="0"/>
          </a:p>
          <a:p>
            <a:pPr marL="0" indent="0">
              <a:buNone/>
            </a:pPr>
            <a:endParaRPr lang="et-EE" dirty="0"/>
          </a:p>
        </p:txBody>
      </p:sp>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4</a:t>
            </a:fld>
            <a:endParaRPr lang="et-EE" dirty="0"/>
          </a:p>
        </p:txBody>
      </p:sp>
    </p:spTree>
    <p:extLst>
      <p:ext uri="{BB962C8B-B14F-4D97-AF65-F5344CB8AC3E}">
        <p14:creationId xmlns:p14="http://schemas.microsoft.com/office/powerpoint/2010/main" val="3772745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p:cNvPicPr>
            <a:picLocks noChangeAspect="1"/>
          </p:cNvPicPr>
          <p:nvPr/>
        </p:nvPicPr>
        <p:blipFill>
          <a:blip r:embed="rId3"/>
          <a:stretch>
            <a:fillRect/>
          </a:stretch>
        </p:blipFill>
        <p:spPr>
          <a:xfrm>
            <a:off x="838200" y="87766"/>
            <a:ext cx="1243692" cy="1237595"/>
          </a:xfrm>
          <a:prstGeom prst="rect">
            <a:avLst/>
          </a:prstGeom>
        </p:spPr>
      </p:pic>
      <p:sp>
        <p:nvSpPr>
          <p:cNvPr id="2" name="Pealkiri 1"/>
          <p:cNvSpPr>
            <a:spLocks noGrp="1"/>
          </p:cNvSpPr>
          <p:nvPr>
            <p:ph type="title"/>
          </p:nvPr>
        </p:nvSpPr>
        <p:spPr>
          <a:xfrm>
            <a:off x="2081892" y="327988"/>
            <a:ext cx="9271908" cy="757150"/>
          </a:xfrm>
        </p:spPr>
        <p:txBody>
          <a:bodyPr>
            <a:normAutofit/>
          </a:bodyPr>
          <a:lstStyle/>
          <a:p>
            <a:pPr algn="ctr"/>
            <a:r>
              <a:rPr lang="et-EE" sz="4400" dirty="0" smtClean="0"/>
              <a:t>Seemnekontrolli labor</a:t>
            </a:r>
            <a:endParaRPr lang="et-EE" sz="4400" dirty="0"/>
          </a:p>
        </p:txBody>
      </p:sp>
      <p:sp>
        <p:nvSpPr>
          <p:cNvPr id="4" name="Teksti kohatäide 3"/>
          <p:cNvSpPr>
            <a:spLocks noGrp="1"/>
          </p:cNvSpPr>
          <p:nvPr>
            <p:ph type="body" sz="half" idx="2"/>
          </p:nvPr>
        </p:nvSpPr>
        <p:spPr>
          <a:xfrm>
            <a:off x="839788" y="1410586"/>
            <a:ext cx="6665912" cy="4640170"/>
          </a:xfrm>
        </p:spPr>
        <p:txBody>
          <a:bodyPr>
            <a:normAutofit/>
          </a:bodyPr>
          <a:lstStyle/>
          <a:p>
            <a:r>
              <a:rPr lang="et-EE" sz="2400" dirty="0" smtClean="0"/>
              <a:t>2020. </a:t>
            </a:r>
            <a:r>
              <a:rPr lang="et-EE" sz="2400" dirty="0"/>
              <a:t>o</a:t>
            </a:r>
            <a:r>
              <a:rPr lang="et-EE" sz="2400" dirty="0" smtClean="0"/>
              <a:t>li kolimise aasta</a:t>
            </a:r>
          </a:p>
          <a:p>
            <a:r>
              <a:rPr lang="et-EE" sz="2400" dirty="0" smtClean="0"/>
              <a:t>2021. oli koroona aasta</a:t>
            </a:r>
          </a:p>
          <a:p>
            <a:r>
              <a:rPr lang="et-EE" sz="2400" dirty="0" smtClean="0"/>
              <a:t>2021</a:t>
            </a:r>
            <a:r>
              <a:rPr lang="et-EE" sz="2400" dirty="0"/>
              <a:t>.</a:t>
            </a:r>
            <a:r>
              <a:rPr lang="et-EE" sz="2400" dirty="0" smtClean="0"/>
              <a:t> oli ka meie ISTA auditi aasta </a:t>
            </a:r>
          </a:p>
          <a:p>
            <a:pPr marL="285750" indent="-285750">
              <a:buFont typeface="Arial" panose="020B0604020202020204" pitchFamily="34" charset="0"/>
              <a:buChar char="•"/>
            </a:pPr>
            <a:r>
              <a:rPr lang="et-EE" sz="2400" dirty="0" smtClean="0"/>
              <a:t>Oleme jätkuvalt tunnustatud </a:t>
            </a:r>
            <a:r>
              <a:rPr lang="et-EE" sz="2400" dirty="0"/>
              <a:t>ISTA </a:t>
            </a:r>
            <a:r>
              <a:rPr lang="et-EE" sz="2400" dirty="0" smtClean="0"/>
              <a:t>labor!</a:t>
            </a:r>
          </a:p>
          <a:p>
            <a:pPr marL="285750" indent="-285750">
              <a:buFont typeface="Arial" panose="020B0604020202020204" pitchFamily="34" charset="0"/>
              <a:buChar char="•"/>
            </a:pPr>
            <a:r>
              <a:rPr lang="et-EE" sz="2400" dirty="0" smtClean="0"/>
              <a:t>Teenindame </a:t>
            </a:r>
            <a:r>
              <a:rPr lang="et-EE" sz="2400" dirty="0"/>
              <a:t>nii Eesti kui ka välisriikide </a:t>
            </a:r>
            <a:r>
              <a:rPr lang="et-EE" sz="2400" dirty="0" smtClean="0"/>
              <a:t>kliente</a:t>
            </a:r>
          </a:p>
          <a:p>
            <a:pPr marL="742950" lvl="1" indent="-285750">
              <a:buFont typeface="Arial" panose="020B0604020202020204" pitchFamily="34" charset="0"/>
              <a:buChar char="•"/>
            </a:pPr>
            <a:r>
              <a:rPr lang="et-EE" sz="2400" dirty="0" smtClean="0"/>
              <a:t>sh </a:t>
            </a:r>
            <a:r>
              <a:rPr lang="et-EE" sz="2400" dirty="0"/>
              <a:t>maailma suurimat heinaseemnetootjat </a:t>
            </a:r>
            <a:r>
              <a:rPr lang="et-EE" sz="2400" dirty="0" smtClean="0"/>
              <a:t>DLF-i</a:t>
            </a:r>
          </a:p>
          <a:p>
            <a:pPr marL="742950" lvl="1" indent="-285750">
              <a:buFont typeface="Arial" panose="020B0604020202020204" pitchFamily="34" charset="0"/>
              <a:buChar char="•"/>
            </a:pPr>
            <a:r>
              <a:rPr lang="et-EE" sz="2400" dirty="0" smtClean="0">
                <a:solidFill>
                  <a:schemeClr val="tx1"/>
                </a:solidFill>
              </a:rPr>
              <a:t>2022. a tuleb tagasikolimise ja võimaliku ühinemise aasta</a:t>
            </a:r>
          </a:p>
          <a:p>
            <a:endParaRPr lang="et-EE" sz="2400" dirty="0" smtClean="0"/>
          </a:p>
          <a:p>
            <a:endParaRPr lang="et-EE" sz="2400" dirty="0"/>
          </a:p>
        </p:txBody>
      </p:sp>
      <p:sp>
        <p:nvSpPr>
          <p:cNvPr id="5" name="Kuupäeva kohatäide 4"/>
          <p:cNvSpPr>
            <a:spLocks noGrp="1"/>
          </p:cNvSpPr>
          <p:nvPr>
            <p:ph type="dt" sz="half" idx="10"/>
          </p:nvPr>
        </p:nvSpPr>
        <p:spPr/>
        <p:txBody>
          <a:bodyPr/>
          <a:lstStyle/>
          <a:p>
            <a:fld id="{B33D7813-9BE0-44E9-ABF7-A3442626D1B5}" type="datetime1">
              <a:rPr lang="et-EE" smtClean="0"/>
              <a:t>11.04.2022</a:t>
            </a:fld>
            <a:endParaRPr lang="et-EE" dirty="0"/>
          </a:p>
        </p:txBody>
      </p:sp>
      <p:sp>
        <p:nvSpPr>
          <p:cNvPr id="6" name="Slaidinumbri kohatäide 5"/>
          <p:cNvSpPr>
            <a:spLocks noGrp="1"/>
          </p:cNvSpPr>
          <p:nvPr>
            <p:ph type="sldNum" sz="quarter" idx="12"/>
          </p:nvPr>
        </p:nvSpPr>
        <p:spPr/>
        <p:txBody>
          <a:bodyPr/>
          <a:lstStyle/>
          <a:p>
            <a:fld id="{C58EDE76-FFFC-4CCA-8E4C-7B05FD151850}" type="slidenum">
              <a:rPr lang="et-EE" smtClean="0"/>
              <a:t>5</a:t>
            </a:fld>
            <a:endParaRPr lang="et-EE"/>
          </a:p>
        </p:txBody>
      </p:sp>
      <p:pic>
        <p:nvPicPr>
          <p:cNvPr id="10" name="Pil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037" y="1184392"/>
            <a:ext cx="3670175" cy="22789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2037" y="3528127"/>
            <a:ext cx="3670175" cy="2828223"/>
          </a:xfrm>
          <a:prstGeom prst="rect">
            <a:avLst/>
          </a:prstGeom>
        </p:spPr>
      </p:pic>
    </p:spTree>
    <p:extLst>
      <p:ext uri="{BB962C8B-B14F-4D97-AF65-F5344CB8AC3E}">
        <p14:creationId xmlns:p14="http://schemas.microsoft.com/office/powerpoint/2010/main" val="896537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              2021.a tähelepanekud</a:t>
            </a:r>
            <a:endParaRPr lang="et-EE" dirty="0"/>
          </a:p>
        </p:txBody>
      </p:sp>
      <p:sp>
        <p:nvSpPr>
          <p:cNvPr id="3" name="Content Placeholder 2"/>
          <p:cNvSpPr>
            <a:spLocks noGrp="1"/>
          </p:cNvSpPr>
          <p:nvPr>
            <p:ph idx="1"/>
          </p:nvPr>
        </p:nvSpPr>
        <p:spPr/>
        <p:txBody>
          <a:bodyPr>
            <a:normAutofit lnSpcReduction="10000"/>
          </a:bodyPr>
          <a:lstStyle/>
          <a:p>
            <a:r>
              <a:rPr lang="et-EE" sz="3200" dirty="0" smtClean="0"/>
              <a:t>Teraviljaseeme peenike, aga tummine!</a:t>
            </a:r>
          </a:p>
          <a:p>
            <a:r>
              <a:rPr lang="et-EE" sz="3200" dirty="0" smtClean="0"/>
              <a:t>Idanevus on olnud väga hea. </a:t>
            </a:r>
          </a:p>
          <a:p>
            <a:r>
              <a:rPr lang="et-EE" sz="3200" dirty="0" smtClean="0"/>
              <a:t>Niiskuse % väiksem ja vist seepärast ka haigustekitajaid vähem seemne pinnal.</a:t>
            </a:r>
          </a:p>
          <a:p>
            <a:r>
              <a:rPr lang="et-EE" sz="3200" dirty="0" smtClean="0"/>
              <a:t>Herne idanevus on olnud üldiselt korralik.</a:t>
            </a:r>
          </a:p>
          <a:p>
            <a:r>
              <a:rPr lang="et-EE" sz="3200" dirty="0" smtClean="0"/>
              <a:t>Põldoa idanevusega on nii ja naa, osad on 95% idanevusega ja osad alla 60</a:t>
            </a:r>
            <a:r>
              <a:rPr lang="et-EE" sz="3200" dirty="0" smtClean="0"/>
              <a:t>%.</a:t>
            </a:r>
          </a:p>
          <a:p>
            <a:r>
              <a:rPr lang="et-EE" sz="3200" dirty="0" smtClean="0"/>
              <a:t>PTA-</a:t>
            </a:r>
            <a:r>
              <a:rPr lang="et-EE" sz="3200" dirty="0" err="1" smtClean="0"/>
              <a:t>le</a:t>
            </a:r>
            <a:r>
              <a:rPr lang="et-EE" sz="3200" dirty="0" smtClean="0"/>
              <a:t> tehtud köögiviljaseemnete idanevus on olnud hea.</a:t>
            </a:r>
            <a:endParaRPr lang="et-EE" sz="3200" dirty="0" smtClean="0"/>
          </a:p>
          <a:p>
            <a:endParaRPr lang="et-EE" dirty="0" smtClean="0"/>
          </a:p>
          <a:p>
            <a:endParaRPr lang="et-EE" dirty="0" smtClean="0"/>
          </a:p>
          <a:p>
            <a:endParaRPr lang="et-EE" dirty="0"/>
          </a:p>
        </p:txBody>
      </p:sp>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6</a:t>
            </a:fld>
            <a:endParaRPr lang="et-EE" dirty="0"/>
          </a:p>
        </p:txBody>
      </p:sp>
    </p:spTree>
    <p:extLst>
      <p:ext uri="{BB962C8B-B14F-4D97-AF65-F5344CB8AC3E}">
        <p14:creationId xmlns:p14="http://schemas.microsoft.com/office/powerpoint/2010/main" val="3008929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t>Proovivõtmine ja proovivõtjad</a:t>
            </a:r>
            <a:endParaRPr lang="et-EE" dirty="0"/>
          </a:p>
        </p:txBody>
      </p:sp>
      <p:sp>
        <p:nvSpPr>
          <p:cNvPr id="3" name="Content Placeholder 2"/>
          <p:cNvSpPr>
            <a:spLocks noGrp="1"/>
          </p:cNvSpPr>
          <p:nvPr>
            <p:ph idx="1"/>
          </p:nvPr>
        </p:nvSpPr>
        <p:spPr/>
        <p:txBody>
          <a:bodyPr/>
          <a:lstStyle/>
          <a:p>
            <a:r>
              <a:rPr lang="et-EE" dirty="0" smtClean="0"/>
              <a:t>Meie kohustuseks ISTA laborina on koolitada seemneproovide võtjaid ja hoida nende pädevust.</a:t>
            </a:r>
          </a:p>
          <a:p>
            <a:r>
              <a:rPr lang="et-EE" dirty="0" smtClean="0"/>
              <a:t>Momendi seisuga on meil </a:t>
            </a:r>
            <a:r>
              <a:rPr lang="et-EE" dirty="0" smtClean="0"/>
              <a:t>30 </a:t>
            </a:r>
            <a:r>
              <a:rPr lang="et-EE" dirty="0" smtClean="0"/>
              <a:t>proovivõtjat.</a:t>
            </a:r>
          </a:p>
          <a:p>
            <a:r>
              <a:rPr lang="et-EE" dirty="0" smtClean="0"/>
              <a:t>Suurt masskoolitust ei plaani me rohkem teha – kaalume varianti teha </a:t>
            </a:r>
            <a:r>
              <a:rPr lang="et-EE" b="1" dirty="0" smtClean="0"/>
              <a:t>infopäevi</a:t>
            </a:r>
            <a:r>
              <a:rPr lang="et-EE" dirty="0" smtClean="0"/>
              <a:t> proovivõtmise õpetamiseks, sest analüüside täpsus sõltub korrektsest proovivõtmisest ja nii saaksid tootjad õigemaid andmeid oma tootmises kasutatavate külviseemnete kohta</a:t>
            </a:r>
            <a:r>
              <a:rPr lang="et-EE" dirty="0" smtClean="0"/>
              <a:t>.</a:t>
            </a:r>
          </a:p>
          <a:p>
            <a:r>
              <a:rPr lang="et-EE" dirty="0" smtClean="0"/>
              <a:t>Varustus kallis- õpe kallis- </a:t>
            </a:r>
            <a:r>
              <a:rPr lang="et-EE" dirty="0"/>
              <a:t>k</a:t>
            </a:r>
            <a:r>
              <a:rPr lang="et-EE" dirty="0" smtClean="0"/>
              <a:t>ontrollimine kallis! Paljudel koormus väike.</a:t>
            </a:r>
            <a:endParaRPr lang="et-EE" dirty="0" smtClean="0"/>
          </a:p>
          <a:p>
            <a:r>
              <a:rPr lang="et-EE" dirty="0" smtClean="0"/>
              <a:t>ISTA pakub sel aastal Taanis proovivõtmise koolitust.</a:t>
            </a:r>
            <a:endParaRPr lang="et-EE" dirty="0"/>
          </a:p>
        </p:txBody>
      </p:sp>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7</a:t>
            </a:fld>
            <a:endParaRPr lang="et-EE" dirty="0"/>
          </a:p>
        </p:txBody>
      </p:sp>
    </p:spTree>
    <p:extLst>
      <p:ext uri="{BB962C8B-B14F-4D97-AF65-F5344CB8AC3E}">
        <p14:creationId xmlns:p14="http://schemas.microsoft.com/office/powerpoint/2010/main" val="515379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BFD4AA-B10E-4F4F-9ED6-5AEA828ACD45}" type="datetime1">
              <a:rPr lang="et-EE" smtClean="0"/>
              <a:t>11.04.2022</a:t>
            </a:fld>
            <a:endParaRPr lang="et-EE"/>
          </a:p>
        </p:txBody>
      </p:sp>
      <p:sp>
        <p:nvSpPr>
          <p:cNvPr id="3" name="Slide Number Placeholder 2"/>
          <p:cNvSpPr>
            <a:spLocks noGrp="1"/>
          </p:cNvSpPr>
          <p:nvPr>
            <p:ph type="sldNum" sz="quarter" idx="12"/>
          </p:nvPr>
        </p:nvSpPr>
        <p:spPr/>
        <p:txBody>
          <a:bodyPr/>
          <a:lstStyle/>
          <a:p>
            <a:fld id="{C58EDE76-FFFC-4CCA-8E4C-7B05FD151850}" type="slidenum">
              <a:rPr lang="et-EE" smtClean="0"/>
              <a:t>8</a:t>
            </a:fld>
            <a:endParaRPr lang="et-EE"/>
          </a:p>
        </p:txBody>
      </p:sp>
      <p:sp>
        <p:nvSpPr>
          <p:cNvPr id="5" name="TextBox 4"/>
          <p:cNvSpPr txBox="1"/>
          <p:nvPr/>
        </p:nvSpPr>
        <p:spPr>
          <a:xfrm>
            <a:off x="914401" y="982494"/>
            <a:ext cx="10439400" cy="4401205"/>
          </a:xfrm>
          <a:prstGeom prst="rect">
            <a:avLst/>
          </a:prstGeom>
          <a:noFill/>
        </p:spPr>
        <p:txBody>
          <a:bodyPr wrap="square" rtlCol="0">
            <a:spAutoFit/>
          </a:bodyPr>
          <a:lstStyle/>
          <a:p>
            <a:r>
              <a:rPr lang="et-EE" sz="2800" dirty="0" smtClean="0"/>
              <a:t>  Idanema pannakse seemned </a:t>
            </a:r>
            <a:r>
              <a:rPr lang="et-EE" sz="2800" dirty="0" smtClean="0">
                <a:solidFill>
                  <a:srgbClr val="00B050"/>
                </a:solidFill>
              </a:rPr>
              <a:t>peale</a:t>
            </a:r>
            <a:r>
              <a:rPr lang="et-EE" sz="2800" dirty="0" smtClean="0"/>
              <a:t> puhtuse analüüsi tegemist ja sealt ei valita ilusamaid seemneid vaid võetakse järjest. See tähendab, et puhaste seemnete hulka loetakse ka kõik poolikud ja kahjustunud seemned millest on alles üle poole. </a:t>
            </a:r>
          </a:p>
          <a:p>
            <a:r>
              <a:rPr lang="et-EE" sz="2800" dirty="0" smtClean="0"/>
              <a:t>  Koduses proovis valime tavaliselt need suuremad ja ilusamad seemned, et kontrollida idanevust, kuid see ei esinda nüüd siis enam kogu olemasolevat seemnekogust! Tulemuseks on idanevusprotsendi erinevus laboris tehtud ametliku seemneproovivõtja seemneproovi tulemustega.</a:t>
            </a:r>
          </a:p>
          <a:p>
            <a:r>
              <a:rPr lang="et-EE" sz="2800" dirty="0"/>
              <a:t> </a:t>
            </a:r>
            <a:r>
              <a:rPr lang="et-EE" sz="2800" dirty="0" smtClean="0"/>
              <a:t> </a:t>
            </a:r>
            <a:r>
              <a:rPr lang="et-EE" sz="2800" dirty="0" smtClean="0">
                <a:solidFill>
                  <a:srgbClr val="00B050"/>
                </a:solidFill>
              </a:rPr>
              <a:t>Siit tuleb vajadus anda tootjatele teadmisi õigest proovivõtmisest.</a:t>
            </a:r>
            <a:endParaRPr lang="et-EE" sz="2800" dirty="0">
              <a:solidFill>
                <a:srgbClr val="00B050"/>
              </a:solidFill>
            </a:endParaRPr>
          </a:p>
        </p:txBody>
      </p:sp>
    </p:spTree>
    <p:extLst>
      <p:ext uri="{BB962C8B-B14F-4D97-AF65-F5344CB8AC3E}">
        <p14:creationId xmlns:p14="http://schemas.microsoft.com/office/powerpoint/2010/main" val="1748189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smtClean="0"/>
              <a:t>Tootjate murekohad</a:t>
            </a:r>
            <a:endParaRPr lang="et-EE" dirty="0"/>
          </a:p>
        </p:txBody>
      </p:sp>
      <p:sp>
        <p:nvSpPr>
          <p:cNvPr id="3" name="Content Placeholder 2"/>
          <p:cNvSpPr>
            <a:spLocks noGrp="1"/>
          </p:cNvSpPr>
          <p:nvPr>
            <p:ph idx="1"/>
          </p:nvPr>
        </p:nvSpPr>
        <p:spPr/>
        <p:txBody>
          <a:bodyPr>
            <a:normAutofit/>
          </a:bodyPr>
          <a:lstStyle/>
          <a:p>
            <a:r>
              <a:rPr lang="et-EE" dirty="0" smtClean="0"/>
              <a:t>Igal aastal palju küsimusi herne-oa kehva idanevuse kohta ja loodetakse, et liivas idandades on tulemused paremad. Meie võrdlused seda kahjuks ei näita. Samale tulemusele viitavad ka värsked Soome labori tulemused. Viide </a:t>
            </a:r>
            <a:r>
              <a:rPr lang="et-EE" dirty="0" err="1" smtClean="0"/>
              <a:t>Ruokavirasto</a:t>
            </a:r>
            <a:r>
              <a:rPr lang="et-EE" dirty="0" smtClean="0"/>
              <a:t> seemneblogile:</a:t>
            </a:r>
          </a:p>
          <a:p>
            <a:r>
              <a:rPr lang="et-EE" dirty="0"/>
              <a:t> </a:t>
            </a:r>
            <a:r>
              <a:rPr lang="et-EE" dirty="0">
                <a:hlinkClick r:id="rId2"/>
              </a:rPr>
              <a:t>https://www.ruokavirasto.fi/tietoa-meista/ajankohtaista/ruokaviraston-blogi/blogitekstit/blogi-herne-itaa-paperissa-yhta-hyvin-kuin-hiekassa/?</a:t>
            </a:r>
            <a:r>
              <a:rPr lang="et-EE" dirty="0" smtClean="0">
                <a:hlinkClick r:id="rId2"/>
              </a:rPr>
              <a:t>fbclid=IwAR3FhAbh4J3KCTpJzm4vrCTtUmSp1XySNh6z5609PrNrihvlNkc6RSkrvnU</a:t>
            </a:r>
            <a:endParaRPr lang="et-EE" dirty="0" smtClean="0"/>
          </a:p>
          <a:p>
            <a:endParaRPr lang="et-EE" dirty="0"/>
          </a:p>
        </p:txBody>
      </p:sp>
      <p:sp>
        <p:nvSpPr>
          <p:cNvPr id="4" name="Date Placeholder 3"/>
          <p:cNvSpPr>
            <a:spLocks noGrp="1"/>
          </p:cNvSpPr>
          <p:nvPr>
            <p:ph type="dt" sz="half" idx="10"/>
          </p:nvPr>
        </p:nvSpPr>
        <p:spPr/>
        <p:txBody>
          <a:bodyPr/>
          <a:lstStyle/>
          <a:p>
            <a:fld id="{C22B111E-36C4-48F4-903E-7094C61C3BA2}" type="datetime1">
              <a:rPr lang="et-EE" smtClean="0"/>
              <a:pPr/>
              <a:t>11.04.2022</a:t>
            </a:fld>
            <a:endParaRPr lang="et-EE" dirty="0"/>
          </a:p>
        </p:txBody>
      </p:sp>
      <p:sp>
        <p:nvSpPr>
          <p:cNvPr id="5" name="Slide Number Placeholder 4"/>
          <p:cNvSpPr>
            <a:spLocks noGrp="1"/>
          </p:cNvSpPr>
          <p:nvPr>
            <p:ph type="sldNum" sz="quarter" idx="12"/>
          </p:nvPr>
        </p:nvSpPr>
        <p:spPr/>
        <p:txBody>
          <a:bodyPr/>
          <a:lstStyle/>
          <a:p>
            <a:fld id="{C58EDE76-FFFC-4CCA-8E4C-7B05FD151850}" type="slidenum">
              <a:rPr lang="et-EE" smtClean="0"/>
              <a:pPr/>
              <a:t>9</a:t>
            </a:fld>
            <a:endParaRPr lang="et-EE" dirty="0"/>
          </a:p>
        </p:txBody>
      </p:sp>
    </p:spTree>
    <p:extLst>
      <p:ext uri="{BB962C8B-B14F-4D97-AF65-F5344CB8AC3E}">
        <p14:creationId xmlns:p14="http://schemas.microsoft.com/office/powerpoint/2010/main" val="537915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6F329B1E5212478358AB8DADAEEAD5" ma:contentTypeVersion="0" ma:contentTypeDescription="Create a new document." ma:contentTypeScope="" ma:versionID="4e3357f2fbb3554844285a6588df90a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4A062B-158C-48BD-9BC7-B11DE6D96D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02E72CB-538C-42C8-9788-918254A4F084}">
  <ds:schemaRefs>
    <ds:schemaRef ds:uri="http://schemas.microsoft.com/sharepoint/v3/contenttype/forms"/>
  </ds:schemaRefs>
</ds:datastoreItem>
</file>

<file path=customXml/itemProps3.xml><?xml version="1.0" encoding="utf-8"?>
<ds:datastoreItem xmlns:ds="http://schemas.openxmlformats.org/officeDocument/2006/customXml" ds:itemID="{264333B4-406E-4086-AB88-6A9F5A21D1EB}">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5281</TotalTime>
  <Words>615</Words>
  <Application>Microsoft Office PowerPoint</Application>
  <PresentationFormat>Widescreen</PresentationFormat>
  <Paragraphs>104</Paragraphs>
  <Slides>21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Roboto</vt:lpstr>
      <vt:lpstr>Office'i kujundus</vt:lpstr>
      <vt:lpstr>Seemneaasta laboris -  proovivõtmine, analüüsid, mured ja rõõmud</vt:lpstr>
      <vt:lpstr>Mida teeme kvaliteedi tagamiseks:</vt:lpstr>
      <vt:lpstr>Peamised tegevused</vt:lpstr>
      <vt:lpstr>Analüüsitakse:</vt:lpstr>
      <vt:lpstr>Seemnekontrolli labor</vt:lpstr>
      <vt:lpstr>              2021.a tähelepanekud</vt:lpstr>
      <vt:lpstr>Proovivõtmine ja proovivõtjad</vt:lpstr>
      <vt:lpstr>PowerPoint Presentation</vt:lpstr>
      <vt:lpstr>Tootjate murekohad</vt:lpstr>
      <vt:lpstr>Haigustega nakatunud idandid</vt:lpstr>
      <vt:lpstr>Haigustega nakatunud idandid 2.</vt:lpstr>
      <vt:lpstr>Ebanormaalsed idandid</vt:lpstr>
      <vt:lpstr>PowerPoint Presentation</vt:lpstr>
      <vt:lpstr>PowerPoint Presentation</vt:lpstr>
      <vt:lpstr>PowerPoint Presentation</vt:lpstr>
      <vt:lpstr>PowerPoint Presentation</vt:lpstr>
      <vt:lpstr>              Oa-teramardikas (Bruchus rufimanus)</vt:lpstr>
      <vt:lpstr>Herne – teramardikas Bruchus pisorum</vt:lpstr>
      <vt:lpstr>                         Metsaseeme</vt:lpstr>
      <vt:lpstr>                          Metsaseeme </vt:lpstr>
      <vt:lpstr>Aitäh!</vt:lpstr>
    </vt:vector>
  </TitlesOfParts>
  <Company>Maaeluministeerium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Krista Kõiv</dc:creator>
  <cp:lastModifiedBy>Kristina Soon</cp:lastModifiedBy>
  <cp:revision>584</cp:revision>
  <cp:lastPrinted>2022-04-11T07:43:36Z</cp:lastPrinted>
  <dcterms:created xsi:type="dcterms:W3CDTF">2019-12-15T07:21:49Z</dcterms:created>
  <dcterms:modified xsi:type="dcterms:W3CDTF">2022-04-11T12:45:28Z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0x010100516F329B1E5212478358AB8DADAEEAD5</vt:lpwstr>
  </property>
</Properties>
</file>