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30"/>
  </p:notesMasterIdLst>
  <p:sldIdLst>
    <p:sldId id="256" r:id="rId3"/>
    <p:sldId id="341" r:id="rId4"/>
    <p:sldId id="400" r:id="rId5"/>
    <p:sldId id="403" r:id="rId6"/>
    <p:sldId id="425" r:id="rId7"/>
    <p:sldId id="416" r:id="rId8"/>
    <p:sldId id="417" r:id="rId9"/>
    <p:sldId id="404" r:id="rId10"/>
    <p:sldId id="405" r:id="rId11"/>
    <p:sldId id="429" r:id="rId12"/>
    <p:sldId id="436" r:id="rId13"/>
    <p:sldId id="353" r:id="rId14"/>
    <p:sldId id="442" r:id="rId15"/>
    <p:sldId id="433" r:id="rId16"/>
    <p:sldId id="440" r:id="rId17"/>
    <p:sldId id="427" r:id="rId18"/>
    <p:sldId id="428" r:id="rId19"/>
    <p:sldId id="430" r:id="rId20"/>
    <p:sldId id="431" r:id="rId21"/>
    <p:sldId id="438" r:id="rId22"/>
    <p:sldId id="439" r:id="rId23"/>
    <p:sldId id="441" r:id="rId24"/>
    <p:sldId id="437" r:id="rId25"/>
    <p:sldId id="432" r:id="rId26"/>
    <p:sldId id="434" r:id="rId27"/>
    <p:sldId id="352" r:id="rId28"/>
    <p:sldId id="267" r:id="rId29"/>
  </p:sldIdLst>
  <p:sldSz cx="9144000" cy="6858000" type="screen4x3"/>
  <p:notesSz cx="6797675" cy="9926638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8B57"/>
    <a:srgbClr val="3A67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Tume laad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75789" autoAdjust="0"/>
  </p:normalViewPr>
  <p:slideViewPr>
    <p:cSldViewPr>
      <p:cViewPr varScale="1">
        <p:scale>
          <a:sx n="87" d="100"/>
          <a:sy n="87" d="100"/>
        </p:scale>
        <p:origin x="22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53F1C-0D7B-47CF-9B45-8D9F79F8F6AF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B8062-CF13-4CE9-814B-ED9FA3C1B8E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40857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B665-B0A0-42F4-8D22-E0D632C2BBE0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3ECF-F222-4B53-A540-87A79C83CB68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B665-B0A0-42F4-8D22-E0D632C2BBE0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3ECF-F222-4B53-A540-87A79C83CB68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B665-B0A0-42F4-8D22-E0D632C2BBE0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3ECF-F222-4B53-A540-87A79C83CB68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CCBA-D26D-4C9A-A148-07DF156BA809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380B-E414-41B7-9D39-4BAC5FCF12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01089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CCBA-D26D-4C9A-A148-07DF156BA809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380B-E414-41B7-9D39-4BAC5FCF12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99015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CCBA-D26D-4C9A-A148-07DF156BA809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380B-E414-41B7-9D39-4BAC5FCF12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95382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CCBA-D26D-4C9A-A148-07DF156BA809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380B-E414-41B7-9D39-4BAC5FCF12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73313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CCBA-D26D-4C9A-A148-07DF156BA809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380B-E414-41B7-9D39-4BAC5FCF12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94524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CCBA-D26D-4C9A-A148-07DF156BA809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380B-E414-41B7-9D39-4BAC5FCF12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13704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CCBA-D26D-4C9A-A148-07DF156BA809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380B-E414-41B7-9D39-4BAC5FCF12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885039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CCBA-D26D-4C9A-A148-07DF156BA809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380B-E414-41B7-9D39-4BAC5FCF12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5662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B665-B0A0-42F4-8D22-E0D632C2BBE0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3ECF-F222-4B53-A540-87A79C83CB68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CCBA-D26D-4C9A-A148-07DF156BA809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380B-E414-41B7-9D39-4BAC5FCF12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982140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CCBA-D26D-4C9A-A148-07DF156BA809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380B-E414-41B7-9D39-4BAC5FCF12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66635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8CCBA-D26D-4C9A-A148-07DF156BA809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380B-E414-41B7-9D39-4BAC5FCF12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0668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B665-B0A0-42F4-8D22-E0D632C2BBE0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3ECF-F222-4B53-A540-87A79C83CB68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B665-B0A0-42F4-8D22-E0D632C2BBE0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3ECF-F222-4B53-A540-87A79C83CB68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B665-B0A0-42F4-8D22-E0D632C2BBE0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3ECF-F222-4B53-A540-87A79C83CB68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B665-B0A0-42F4-8D22-E0D632C2BBE0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3ECF-F222-4B53-A540-87A79C83CB68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B665-B0A0-42F4-8D22-E0D632C2BBE0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3ECF-F222-4B53-A540-87A79C83CB68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B665-B0A0-42F4-8D22-E0D632C2BBE0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3ECF-F222-4B53-A540-87A79C83CB68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B665-B0A0-42F4-8D22-E0D632C2BBE0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63ECF-F222-4B53-A540-87A79C83CB68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BB665-B0A0-42F4-8D22-E0D632C2BBE0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63ECF-F222-4B53-A540-87A79C83CB68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8CCBA-D26D-4C9A-A148-07DF156BA809}" type="datetimeFigureOut">
              <a:rPr lang="et-EE" smtClean="0"/>
              <a:t>28.03.2022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7380B-E414-41B7-9D39-4BAC5FCF12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7114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1864" y="2924944"/>
            <a:ext cx="7772400" cy="1107554"/>
          </a:xfrm>
        </p:spPr>
        <p:txBody>
          <a:bodyPr>
            <a:normAutofit/>
          </a:bodyPr>
          <a:lstStyle/>
          <a:p>
            <a:r>
              <a:rPr lang="et-EE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Seemnetootmine mahetootmises,</a:t>
            </a:r>
            <a:br>
              <a:rPr lang="et-EE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t-EE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heterogeenne paljundusmaterjal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5AAF96-29BF-48D5-8B8B-923C3D39AA51}"/>
              </a:ext>
            </a:extLst>
          </p:cNvPr>
          <p:cNvSpPr txBox="1"/>
          <p:nvPr/>
        </p:nvSpPr>
        <p:spPr>
          <a:xfrm>
            <a:off x="4413671" y="5085184"/>
            <a:ext cx="1101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t-EE" dirty="0"/>
              <a:t>Lilia Kulli</a:t>
            </a:r>
          </a:p>
          <a:p>
            <a:pPr algn="ctr"/>
            <a:r>
              <a:rPr lang="et-EE" dirty="0"/>
              <a:t>konsulent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095C3A1-11F1-4AA5-A192-A608C0B08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Erandid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61CA380-C3E4-40F5-830E-87BA80391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Mahepõllumajandusliku </a:t>
            </a:r>
            <a:r>
              <a:rPr lang="et-EE" b="0" i="0" u="sng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seemne tootja </a:t>
            </a: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ei pea küsima nõusolekut kõrgema kategooria (SE, E, C1) keemiliselt töötlemata mittemahe külviseemne kasutamiseks.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63719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7F79C30-60D7-4662-A938-A347BAFF0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Uus määrus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0E44DC8-ABDF-4355-8610-7CBDCBDB2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Alates 1. jaanuarist 2022 hakkas kehtima Euroopa Parlamendi ja nõukogu määrus (EL) 2018/848, mis käsitleb mahepõllumajanduslikku tootmist ja mahepõllumajanduslike toodete märgistamist ning millega tunnistati kehtetuks nõukogu määrus (EÜ) nr 834/2007.</a:t>
            </a:r>
            <a:r>
              <a:rPr lang="et-EE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  <a:p>
            <a:r>
              <a:rPr lang="et-EE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Muutus ka taimse paljundusmaterjali (k.a külviseemne) kasutamise kord mahetootmises</a:t>
            </a:r>
            <a:r>
              <a:rPr lang="et-EE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65220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1447665-9D26-49B9-BC9C-B3BEEDED5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Heterogeenne paljundusmaterjal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1F75F03-6CBC-467E-81E8-C9DB642B5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z="2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EL-i mahepõllumajanduse määrusest tuleneva uue võimalusena on lubatud turule viia mahepõllumajanduslikku heterogeenset paljundusmaterjali, </a:t>
            </a:r>
          </a:p>
          <a:p>
            <a:r>
              <a:rPr lang="et-EE" sz="2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tegemist on sordita taimse paljundusmaterjaliga, mis ei vasta sordi ühtlikkuse nõudele, </a:t>
            </a:r>
          </a:p>
          <a:p>
            <a:r>
              <a:rPr lang="et-EE" sz="2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seetõttu ei ole võimalik seda sertifitseerida seemne ja paljundusmaterjali valdkonna õigusaktide nõuete kohaselt</a:t>
            </a:r>
            <a:r>
              <a:rPr lang="et-EE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3246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2B23509-9BC7-4639-B022-CD52E4D96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Heterogeenne paljundusmaterjal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D3AE10E-3581-47C7-A56D-022EC5E61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Mahepõllumajanduslik heterogeenne materjal on botaanilise taksoni madalaima eristatava taseme taimerühm, millel on ühised 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fenotüüpilised</a:t>
            </a: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tunnused. </a:t>
            </a:r>
          </a:p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Seda taimerühma iseloomustab suur üksikute paljundusüksuste vaheline geneetiline ja 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fenotüüpiline</a:t>
            </a: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mitmekesisus, nii et kõnealust taimerühma esindab materjal tervikuna ja mitte väike arv üksusi.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70959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88FEE33-3C9D-42C8-A150-868BE47F6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Heterogeenne paljundusmaterjal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1F28415-5BD7-448C-8550-F2DF50137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Tegemist ei ole sortide seguga, </a:t>
            </a:r>
          </a:p>
          <a:p>
            <a:r>
              <a:rPr lang="et-EE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materjal saadakse eri liiki lähtematerjali ristamise, korduva uuesti külvamise ning loodusliku või teadliku valiku teel </a:t>
            </a:r>
          </a:p>
          <a:p>
            <a:r>
              <a:rPr lang="et-EE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ning see on oma omadustelt varieeruv</a:t>
            </a:r>
          </a:p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Kõnealune taimerühm on aretatud mahetingimustes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55360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89DF453-9C53-4B10-9D31-86B506FDF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Heterogeenne paljundusmaterjal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1413C45-37B0-40F2-ACA4-C51479126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mahepõllumajanduslik heterogeenne materjal on ette nähtud kohanema korduvast looduslikust valikust ja inimtegevusest tulenevast valikust tulenevate eri stressiteguritega ning on seepärast eeldatavalt ajas muutuv</a:t>
            </a:r>
          </a:p>
          <a:p>
            <a:r>
              <a:rPr lang="et-E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Mahepõllumajanduslikku heterogeenset materjali iseloomustab suur </a:t>
            </a:r>
            <a:r>
              <a:rPr lang="et-EE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fenotüübiline</a:t>
            </a:r>
            <a:r>
              <a:rPr lang="et-E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 geneetiline varieeruvus ning võime dünaamiliselt areneda ja konkreetsete kasvutingimustega kohaneda. 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3835705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5707AD0-4BE0-48AE-B0D9-2081AEEE3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Heterogeenne paljundusmaterjal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7A6B7B5-229F-42FC-A481-CEE1741A3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Materjal on vastupidav haigustele ja kahjustajatele, mistõttu on kasulik seda kasutada mahepõllumajanduses. </a:t>
            </a:r>
          </a:p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Materjali võib turule viia pärast seda, kui Põllumajandus- ja Toiduamet on selle heaks kiitnud ja seejärel sordilehte kandnud.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41158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260619B-DBDD-4944-8B94-ACED17EF7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Heterogeenne paljundusmaterjal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9DDADBE-A448-4B49-9810-1657E06D9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Mahepõllumajanduslikku heterogeenset paljundusmaterjali võib turustada pärast seda,</a:t>
            </a:r>
          </a:p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kui tarnija on esitanud mahepõllumajandusliku heterogeense materjali kohta PTA mahepõllumajanduse ja seemne osakonna sordi valdkonda toimiku </a:t>
            </a:r>
          </a:p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Pärast toimiku heakskiitmist võetakse kõnealune materjal sordilehte.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38672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77306ED-7023-45B2-92BA-0FFE6AD8C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Heterogeenne paljundusmaterjal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C0711F6-6EAA-4B64-BED5-3320DC1F8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Toimik peab sisaldama järgmist teavet:</a:t>
            </a:r>
          </a:p>
          <a:p>
            <a:pPr algn="l"/>
            <a:endParaRPr lang="et-EE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taotleja kontaktandmeid;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materjali liiki ja nimetust;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taimerühmale iseloomulike peamiste agronoomiliste omaduste ja 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fenotüüpiliste</a:t>
            </a: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tunnuste kirjeldust;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aretusmeetodit;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nimetatud omaduste või tunnuste kohta tehtud katsete tulemusi;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andmeid tootmisriigi ja kasutatud lähtematerjali kohta;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84569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F7E61F1-444D-428F-91C3-683FB0D6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Heterogeenne paljundusmaterjal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150FB1A-80FF-4486-AD9E-8F525A673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EL komisjonil on õigus võtta vastu täiendavaid delegeeritud õigusakte, millega määratakse kindlaks konkreetsete perekondade või liikide mahepõllumajanduslikust heterogeensest materjalist koosneva taimse paljundusmaterjali tootmise ja turustamise nõuded</a:t>
            </a:r>
            <a:br>
              <a:rPr lang="et-EE" dirty="0"/>
            </a:b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a) mahepõllumajandusliku heterogeense materjali kirjeldus, sealhulgas asjakohased aretus- ja tootmismeetodid ning kasutatud lähtematerjal;</a:t>
            </a:r>
            <a:br>
              <a:rPr lang="et-EE" dirty="0"/>
            </a:b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b) seemnepartiide minimaalsed kvaliteedinõuded, sealhulgas identsus, spetsiifiline puhtus, idanevuse määrad ja sanitaarne kvaliteet;</a:t>
            </a:r>
            <a:br>
              <a:rPr lang="et-EE" dirty="0"/>
            </a:b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c) märgistamine ja pakendamine;</a:t>
            </a:r>
            <a:br>
              <a:rPr lang="et-EE" dirty="0"/>
            </a:b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d) ettevõtjate säilitatavad tootmisandmed ja -proovid;</a:t>
            </a:r>
            <a:br>
              <a:rPr lang="et-EE" dirty="0"/>
            </a:b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e) mahepõllumajandusliku heterogeense materjali säilitamine.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2563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A15908B-935A-4F91-B1D5-913D055F3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lang="et-EE" dirty="0"/>
              <a:t>Mahepõllumajanduslik seeme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B16007B-C72B-408F-AA4F-ED0096222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Mahepõllumajandusliku seemne ja paljundusmaterjali tootmine on vastavalt Euroopa Liidu õigusaktidest tulenevatele nõuetele </a:t>
            </a:r>
          </a:p>
          <a:p>
            <a:pPr marL="0" indent="0">
              <a:buNone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paljundamine, kasvatamine, töötlemine, säilitamine ja pakendamine turustamise eesmärgil. </a:t>
            </a:r>
          </a:p>
          <a:p>
            <a:pPr marL="0" indent="0">
              <a:buNone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Turustamiseks loetakse seemne müügiks pakkumist, </a:t>
            </a:r>
          </a:p>
          <a:p>
            <a:pPr marL="0" indent="0">
              <a:buNone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müügi eesmärgil omamist,</a:t>
            </a:r>
          </a:p>
          <a:p>
            <a:pPr marL="0" indent="0">
              <a:buNone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müümist või muul viisil tasuta või tasu eest üleandmist.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9929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0B8E098-91B7-4807-A7D0-59B0141EB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Heterogeenne paljundusmaterjal-pakendamine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962F8FF-8A23-428F-8E90-711B032BA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Mahepõllumajanduslikust heterogeensest materjalist koosnev taimne paljundusmaterjal, mis ei ole väikepakendis, </a:t>
            </a:r>
          </a:p>
          <a:p>
            <a:r>
              <a:rPr lang="et-EE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pakendatakse selliselt suletavasse pakendisse või mahutisse, et seda ei ole võimalik avada pakendile või mahutile avamisjälgi jätmata</a:t>
            </a:r>
            <a:r>
              <a:rPr lang="et-E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34904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E228AF8-ED53-4871-AA47-E843D6D64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Märgistamine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CCA3391-F0D6-4A2E-B9E7-71849B3AE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Ettevõtja kinnitab mahepõllumajanduslikust heterogeensest materjalist koosnevat taimset paljundusmaterjali või seemneid sisaldavale pakendile või mahutile etiketi vähemalt ühes liidu ametlikus keeles. </a:t>
            </a:r>
          </a:p>
          <a:p>
            <a:r>
              <a:rPr lang="et-EE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See etikett peab: </a:t>
            </a:r>
          </a:p>
          <a:p>
            <a:r>
              <a:rPr lang="et-EE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olema loetav, ühele poolele trükitud või kirjutatud tekstiga, varem kasutamata ja hõlpsalt nähtav; </a:t>
            </a:r>
          </a:p>
          <a:p>
            <a:r>
              <a:rPr lang="et-EE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sisaldama teavet- </a:t>
            </a:r>
          </a:p>
          <a:p>
            <a:r>
              <a:rPr lang="et-EE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heterogeense materjali nimetus koos fraasiga „Mahepõllumajanduslik heterogeenne materjal“;</a:t>
            </a:r>
          </a:p>
          <a:p>
            <a:pPr marL="0" indent="0">
              <a:buNone/>
            </a:pPr>
            <a:endParaRPr lang="et-EE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3939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4035C3F-D7AA-4116-9D88-BEADB772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Märgistamine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0D7EC2A-ECE8-4F1C-88F9-1CC1B21FE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pakendile etiketi kinnitamise eest vastutava ettevõtja nimi ja aadress või registreerimiskood</a:t>
            </a:r>
          </a:p>
          <a:p>
            <a:r>
              <a:rPr lang="et-EE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tootjariik;</a:t>
            </a:r>
          </a:p>
          <a:p>
            <a:r>
              <a:rPr lang="et-EE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pakendile etiketi kinnitamise eest vastutava ettevõtja määratud viitenumber</a:t>
            </a:r>
          </a:p>
          <a:p>
            <a:r>
              <a:rPr lang="et-EE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sulgemiskuu ja -aasta sõna „Pakend suletud“ järel;</a:t>
            </a:r>
          </a:p>
          <a:p>
            <a:r>
              <a:rPr lang="et-EE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liik: märgitakse ladina tähtedega vähemalt liigi botaaniline nimetus, mis võib olla lühendatud kujul ja ilma autorite nimedeta;</a:t>
            </a:r>
          </a:p>
          <a:p>
            <a:r>
              <a:rPr lang="et-EE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deklareeritud neto- või brutomass või seemnete puhul deklareeritud arv, välja arvatud väikepakendite puhul</a:t>
            </a:r>
          </a:p>
          <a:p>
            <a:r>
              <a:rPr lang="fi-FI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olema </a:t>
            </a:r>
            <a:r>
              <a:rPr lang="fi-FI" sz="32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kollane</a:t>
            </a:r>
            <a:r>
              <a:rPr lang="fi-FI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fi-FI" sz="32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rohelise</a:t>
            </a:r>
            <a:r>
              <a:rPr lang="fi-FI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i-FI" sz="32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diagonaalse</a:t>
            </a:r>
            <a:r>
              <a:rPr lang="fi-FI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i-FI" sz="32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ristiga</a:t>
            </a:r>
            <a:endParaRPr lang="et-EE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51507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9E7C317-308F-4D3C-9B02-A229188F4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Heterogeenne paljundusmaterjal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F72DB6B-F405-476C-8BF7-BC2CEDBC6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Kui säilitamine on võimalik, säilitab ettevõtja, kes on vastavalt määrusele teavitanud pädevaid asutusi asjaomasest mahepõllumajanduslikust heterogeensest materjalist,</a:t>
            </a:r>
          </a:p>
          <a:p>
            <a:r>
              <a:rPr lang="et-EE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kõnealust materjali seni, kuni see on turul kättesaadav,</a:t>
            </a:r>
          </a:p>
          <a:p>
            <a:r>
              <a:rPr lang="et-EE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ning sellisel viisil, et säilivad teavitamise ajal sellele iseloomulikud põhiomadused.</a:t>
            </a:r>
          </a:p>
          <a:p>
            <a:r>
              <a:rPr lang="et-EE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Säilitamise eest vastutav ettevõtja registreerib andmed säilitamise kestuse ja viisi kohta. 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040981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8116E47-5097-414F-906C-12E17E601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Heterogeenne paljundusmaterjal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EA82F1D-5948-414D-A3DF-25C96B83A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Heterogeense paljundusmaterjali sordilehte võtmisest teavitab PTA EL liikmesriike ja Euroopa Komisjoni. </a:t>
            </a:r>
          </a:p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Euroopa Komisjon koostab liikmesriikidelt saadud info kohaselt loetelu lisatud heterogeensest paljundusmaterjalist.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156439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E80E223-C1A4-47B6-AC0B-CB13CDEE3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Heterogeenne paljundusmaterjal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4217FD8-BEBA-4052-95B9-04E3E8F65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Eestis ühtegi heterogeenset paljundusmaterjali 1.03.22  seisuga sordilehte kantud ei ole</a:t>
            </a:r>
          </a:p>
          <a:p>
            <a:r>
              <a:rPr lang="et-EE" sz="2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 ühtegi pole ka töös, </a:t>
            </a:r>
          </a:p>
          <a:p>
            <a:r>
              <a:rPr lang="et-EE" sz="2800" u="sng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seega võib eeldada, et külviajaks seda võimalust veel pole.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264419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04903EA-E7D3-4283-AB10-337BCCBF3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Tavaseemne kasutamine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6C961D4-BC07-4F8A-828C-1DA001371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Tavaseemne kasutamist lubav erand on kavas kaotada 15 aasta jooksul määruse jõustumisest.</a:t>
            </a:r>
          </a:p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Selleks, et hinnata maheseemne kättesaadavust turul, tuleb jätkuvalt kasutada maheseemne andmebaasi ning esitada Euroopa Komisjonile ja teistele liikmesriikidele tavaseemne kasutamiseks väljastatud lubade kohta aruanne.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925695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F8B698-AAD7-46B3-A7AA-B5C024B310A6}"/>
              </a:ext>
            </a:extLst>
          </p:cNvPr>
          <p:cNvSpPr txBox="1"/>
          <p:nvPr/>
        </p:nvSpPr>
        <p:spPr>
          <a:xfrm>
            <a:off x="4139952" y="3068960"/>
            <a:ext cx="1345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t-EE" sz="32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Aitäh!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3207F3-A616-4F77-8DD9-A89B4BA80625}"/>
              </a:ext>
            </a:extLst>
          </p:cNvPr>
          <p:cNvSpPr/>
          <p:nvPr/>
        </p:nvSpPr>
        <p:spPr>
          <a:xfrm>
            <a:off x="2526572" y="46531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t-EE" dirty="0"/>
              <a:t>Lilia Kulli</a:t>
            </a:r>
          </a:p>
          <a:p>
            <a:pPr algn="ctr"/>
            <a:r>
              <a:rPr lang="et-EE" dirty="0"/>
              <a:t>Lilia.kulli@gmail.com</a:t>
            </a:r>
          </a:p>
          <a:p>
            <a:pPr algn="ctr"/>
            <a:r>
              <a:rPr lang="et-EE" dirty="0"/>
              <a:t>Telefon 55672261</a:t>
            </a:r>
          </a:p>
        </p:txBody>
      </p:sp>
    </p:spTree>
    <p:extLst>
      <p:ext uri="{BB962C8B-B14F-4D97-AF65-F5344CB8AC3E}">
        <p14:creationId xmlns:p14="http://schemas.microsoft.com/office/powerpoint/2010/main" val="300453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AC4E6F0-82A6-4AAC-BDCF-19A545012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/>
              <a:t>Mahepõllumajanduslik seeme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AA121AB-4AF3-4CA7-9C2A-A73A46C05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Mahepõllumajandusliku seemne- ja paljundusmaterjali mis tahes tootmis, ettevalmistus- (k.a ümberpakendamine) või turustusetapiga tegelevad ettevõtted peavad olema mahepõllumajanduses tunnustatud ja kuuluma kontrolliasutuse(PTA) iga-aastase 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järelvalve</a:t>
            </a: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alla </a:t>
            </a:r>
          </a:p>
          <a:p>
            <a:r>
              <a:rPr lang="et-EE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(EÜ nr 834/2007 artikkel )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691819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1549BF6-015F-4EF3-8D8C-4C84AB07B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Mahepõllumajanduslik tunnustus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169F2D3-2FC4-4C7F-8F77-511B99E92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dirty="0"/>
              <a:t> </a:t>
            </a: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Maheseemne tootmiseks ja turustamiseks peab ettevõte taotlema tunnustatust seemne- ja paljundusmaterjali tootmise, ettevalmistamise ja 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turuleviimise</a:t>
            </a: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valdkonnas. </a:t>
            </a:r>
          </a:p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Tunnustamise taotlust saab esitada Maaeluministeeriumi kliendiportaali teenuse kaudu „Ettevõtte tunnustamise taotlemine või jätkamine“</a:t>
            </a:r>
          </a:p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või maakonnakeskuste kaudu dokumendivormiga „Ettevõtte tunnustamise taotlemine või jätkamine“ paberkandjal või digiallkirjastatuna e-mailile.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81114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6C679E9-2F3F-4FE7-ABD8-ABB2F011E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Külviseeme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0D036BC-84AF-4EC8-9C3E-EACD214EC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Maheseemne tootmisega tegelevad ettevõtted kasutavad seemne paljundamiseks kõrgema kategooria (SE, E, C1) keemiliselt töötlemata tava- või mahepõllumajanduslikult toodetud sertifitseeritud seemet </a:t>
            </a:r>
          </a:p>
          <a:p>
            <a:pPr marL="0" indent="0">
              <a:buNone/>
            </a:pPr>
            <a:r>
              <a:rPr lang="et-EE" sz="2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(EÜ nr 834/2007 artikkel 12, lõige i)</a:t>
            </a:r>
          </a:p>
        </p:txBody>
      </p:sp>
    </p:spTree>
    <p:extLst>
      <p:ext uri="{BB962C8B-B14F-4D97-AF65-F5344CB8AC3E}">
        <p14:creationId xmlns:p14="http://schemas.microsoft.com/office/powerpoint/2010/main" val="1534652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F5A242B-22D2-472F-B301-AD3D6D2B3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Mahepõllumajanduslikud nõuded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1D1F67C-1B35-4FDC-9AB0-F68510F9C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Maheseemne-tootmisel, tuleb järgida järgmisi mahepõllumajandusliku tootmise nõudeid:</a:t>
            </a:r>
          </a:p>
          <a:p>
            <a:pPr algn="just">
              <a:buFont typeface="+mj-lt"/>
              <a:buAutoNum type="arabicPeriod"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Maheseemet saadakse üksnes üleminekuaja läbinud ehk mahemaalt (maa peab olema külvamise hetkel mahe).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06272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4BA9A87-8D81-40DB-8E1E-BE2D76DBA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Mahepõllumajanduse nõuded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23D484B-D0EB-4714-9572-666CB3D58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Kui ettevõtja käitleb nii mahe- kui mittemahe tooteid, siis tuleb tagada eristatavus kogu tootmisprotsessis ja ladustamisel:</a:t>
            </a:r>
          </a:p>
          <a:p>
            <a:pPr algn="just">
              <a:buFont typeface="+mj-lt"/>
              <a:buAutoNum type="arabicPeriod"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esitada meetmete kirjelduse, millega tagatakse mahe- ja mittemaheseemne eristatavus,</a:t>
            </a:r>
          </a:p>
          <a:p>
            <a:pPr algn="just">
              <a:buFont typeface="+mj-lt"/>
              <a:buAutoNum type="arabicPeriod"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mahepõllumajandustooted tuleb hoida teistest põllumajandustoodetest eraldi,</a:t>
            </a:r>
          </a:p>
          <a:p>
            <a:pPr algn="just">
              <a:buFont typeface="+mj-lt"/>
              <a:buAutoNum type="arabicPeriod"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kasutusele tuleb võtta kõik vajalikud meetmed, et identifitseerida partiisid ning vältida nende segunemist </a:t>
            </a:r>
          </a:p>
          <a:p>
            <a:pPr algn="just">
              <a:buFont typeface="+mj-lt"/>
              <a:buAutoNum type="arabicPeriod"/>
            </a:pP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enne mahepõllumajandustoodete ladustamist on kasutatud kohaseid puhastusmeetmeid, mis on kirjalikult fikseeritud.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51438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EF57F15-1011-4FA4-A399-3F81B8C53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Märgistamine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5339901-D74E-4A4C-96CC-9F65530FE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Müügipakendite etiketi märgistusel kasutatakse toote nimetuses viidet 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mahemõllumajanduslikule</a:t>
            </a: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tootmismeetodile sõnaga „ökoloogiline” või „mahe” ja ettevõtet kontrolliva 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järelvalveasutuse</a:t>
            </a:r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koodnumbrit </a:t>
            </a:r>
          </a:p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Põllumajandus- ja Toiduametil on koodnumber EE-ÖKO-03. </a:t>
            </a:r>
          </a:p>
          <a:p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See info peab kajastuma ka saatelehtedel/arvetel.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08307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09BA1F4-4F72-4F6B-942D-F4931883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Üldised seemnetootmise nõuded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AAD2B68-3E6D-44A4-942D-A622DA006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Maheseemne tootjad peavad lisaks mahenõuetele </a:t>
            </a:r>
          </a:p>
          <a:p>
            <a:pPr algn="just"/>
            <a:r>
              <a:rPr lang="et-EE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jälgima üldisi seemnekasvatuse nõudeid, mis tulenevad taimede paljundamise ja sordikaitse  seadusest.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65801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4851</TotalTime>
  <Words>1110</Words>
  <Application>Microsoft Office PowerPoint</Application>
  <PresentationFormat>Ekraaniseanss (4:3)</PresentationFormat>
  <Paragraphs>109</Paragraphs>
  <Slides>27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2</vt:i4>
      </vt:variant>
      <vt:variant>
        <vt:lpstr>Slaidipealkirjad</vt:lpstr>
      </vt:variant>
      <vt:variant>
        <vt:i4>27</vt:i4>
      </vt:variant>
    </vt:vector>
  </HeadingPairs>
  <TitlesOfParts>
    <vt:vector size="33" baseType="lpstr">
      <vt:lpstr>Arial</vt:lpstr>
      <vt:lpstr>Calibri</vt:lpstr>
      <vt:lpstr>Roboto</vt:lpstr>
      <vt:lpstr>Times New Roman</vt:lpstr>
      <vt:lpstr>Office Theme</vt:lpstr>
      <vt:lpstr>3_Office Theme</vt:lpstr>
      <vt:lpstr>Seemnetootmine mahetootmises, heterogeenne paljundusmaterjal</vt:lpstr>
      <vt:lpstr>Mahepõllumajanduslik seeme</vt:lpstr>
      <vt:lpstr>Mahepõllumajanduslik seeme</vt:lpstr>
      <vt:lpstr>Mahepõllumajanduslik tunnustus</vt:lpstr>
      <vt:lpstr>Külviseeme</vt:lpstr>
      <vt:lpstr>Mahepõllumajanduslikud nõuded</vt:lpstr>
      <vt:lpstr>Mahepõllumajanduse nõuded</vt:lpstr>
      <vt:lpstr>Märgistamine</vt:lpstr>
      <vt:lpstr>Üldised seemnetootmise nõuded</vt:lpstr>
      <vt:lpstr>Erandid</vt:lpstr>
      <vt:lpstr>Uus määrus</vt:lpstr>
      <vt:lpstr>Heterogeenne paljundusmaterjal</vt:lpstr>
      <vt:lpstr>Heterogeenne paljundusmaterjal</vt:lpstr>
      <vt:lpstr>Heterogeenne paljundusmaterjal</vt:lpstr>
      <vt:lpstr>Heterogeenne paljundusmaterjal</vt:lpstr>
      <vt:lpstr>Heterogeenne paljundusmaterjal</vt:lpstr>
      <vt:lpstr>Heterogeenne paljundusmaterjal</vt:lpstr>
      <vt:lpstr>Heterogeenne paljundusmaterjal</vt:lpstr>
      <vt:lpstr>Heterogeenne paljundusmaterjal</vt:lpstr>
      <vt:lpstr>Heterogeenne paljundusmaterjal-pakendamine</vt:lpstr>
      <vt:lpstr>Märgistamine</vt:lpstr>
      <vt:lpstr>Märgistamine</vt:lpstr>
      <vt:lpstr>Heterogeenne paljundusmaterjal</vt:lpstr>
      <vt:lpstr>Heterogeenne paljundusmaterjal</vt:lpstr>
      <vt:lpstr>Heterogeenne paljundusmaterjal</vt:lpstr>
      <vt:lpstr>Tavaseemne kasutamine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kasutaja</dc:creator>
  <cp:lastModifiedBy>User</cp:lastModifiedBy>
  <cp:revision>222</cp:revision>
  <cp:lastPrinted>2020-11-26T06:10:16Z</cp:lastPrinted>
  <dcterms:created xsi:type="dcterms:W3CDTF">2016-09-21T10:31:18Z</dcterms:created>
  <dcterms:modified xsi:type="dcterms:W3CDTF">2022-03-28T09:53:55Z</dcterms:modified>
</cp:coreProperties>
</file>